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 id="269" r:id="rId9"/>
    <p:sldId id="262" r:id="rId10"/>
    <p:sldId id="263" r:id="rId11"/>
    <p:sldId id="264" r:id="rId12"/>
    <p:sldId id="265" r:id="rId13"/>
    <p:sldId id="266"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7"/>
    <a:srgbClr val="001CAE"/>
    <a:srgbClr val="FEE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883EC-4C66-4A59-9708-AA4D53BF6CC8}" type="doc">
      <dgm:prSet loTypeId="urn:microsoft.com/office/officeart/2008/layout/IncreasingCircleProcess" loCatId="list" qsTypeId="urn:microsoft.com/office/officeart/2005/8/quickstyle/simple1" qsCatId="simple" csTypeId="urn:microsoft.com/office/officeart/2005/8/colors/accent4_4" csCatId="accent4" phldr="1"/>
      <dgm:spPr/>
      <dgm:t>
        <a:bodyPr/>
        <a:lstStyle/>
        <a:p>
          <a:endParaRPr lang="fr-CA"/>
        </a:p>
      </dgm:t>
    </dgm:pt>
    <dgm:pt modelId="{D2A53029-66BD-4736-819C-5D02D83D4FFE}">
      <dgm:prSet phldrT="[Texte]"/>
      <dgm:spPr/>
      <dgm:t>
        <a:bodyPr/>
        <a:lstStyle/>
        <a:p>
          <a:r>
            <a:rPr lang="fr-CA" dirty="0">
              <a:solidFill>
                <a:schemeClr val="accent4"/>
              </a:solidFill>
            </a:rPr>
            <a:t>Soccer de base</a:t>
          </a:r>
        </a:p>
      </dgm:t>
    </dgm:pt>
    <dgm:pt modelId="{1F6BAE28-9AFE-4B03-98C8-FD713F4BFDD6}" type="parTrans" cxnId="{CCB3CDD5-E8A8-45B5-99E3-9DE22E09E2A6}">
      <dgm:prSet/>
      <dgm:spPr/>
      <dgm:t>
        <a:bodyPr/>
        <a:lstStyle/>
        <a:p>
          <a:endParaRPr lang="fr-CA"/>
        </a:p>
      </dgm:t>
    </dgm:pt>
    <dgm:pt modelId="{93FE5FBE-08C8-46C5-B0CE-75C14FB4DA21}" type="sibTrans" cxnId="{CCB3CDD5-E8A8-45B5-99E3-9DE22E09E2A6}">
      <dgm:prSet/>
      <dgm:spPr/>
      <dgm:t>
        <a:bodyPr/>
        <a:lstStyle/>
        <a:p>
          <a:endParaRPr lang="fr-CA"/>
        </a:p>
      </dgm:t>
    </dgm:pt>
    <dgm:pt modelId="{114E4297-CBBF-43BD-93DD-DEF922186404}">
      <dgm:prSet phldrT="[Texte]" custT="1"/>
      <dgm:spPr/>
      <dgm:t>
        <a:bodyPr/>
        <a:lstStyle/>
        <a:p>
          <a:pPr>
            <a:buFont typeface="Wingdings" panose="05000000000000000000" pitchFamily="2" charset="2"/>
            <a:buChar char="v"/>
          </a:pPr>
          <a:r>
            <a:rPr lang="fr-CA" sz="1800" dirty="0">
              <a:solidFill>
                <a:srgbClr val="FF0000"/>
              </a:solidFill>
            </a:rPr>
            <a:t>- De la maternelle à l’école secondaire (Les fondamentaux)</a:t>
          </a:r>
        </a:p>
        <a:p>
          <a:pPr>
            <a:buNone/>
          </a:pPr>
          <a:r>
            <a:rPr lang="fr-CA" sz="1800" dirty="0">
              <a:solidFill>
                <a:srgbClr val="FF0000"/>
              </a:solidFill>
            </a:rPr>
            <a:t>- CDC</a:t>
          </a:r>
        </a:p>
        <a:p>
          <a:pPr>
            <a:buNone/>
          </a:pPr>
          <a:r>
            <a:rPr lang="fr-CA" sz="1800" dirty="0">
              <a:solidFill>
                <a:srgbClr val="FF0000"/>
              </a:solidFill>
            </a:rPr>
            <a:t>- Développement de masse</a:t>
          </a:r>
        </a:p>
        <a:p>
          <a:pPr>
            <a:buNone/>
          </a:pPr>
          <a:r>
            <a:rPr lang="fr-CA" sz="1800" dirty="0">
              <a:solidFill>
                <a:srgbClr val="FF0000"/>
              </a:solidFill>
            </a:rPr>
            <a:t>- Tomber amoureux du jeu et définir son profil et ses objectifs</a:t>
          </a:r>
        </a:p>
        <a:p>
          <a:pPr>
            <a:buNone/>
          </a:pPr>
          <a:r>
            <a:rPr lang="fr-CA" sz="1800" dirty="0">
              <a:solidFill>
                <a:srgbClr val="FF0000"/>
              </a:solidFill>
            </a:rPr>
            <a:t>- Le plaisir de marquer des buts</a:t>
          </a:r>
        </a:p>
        <a:p>
          <a:pPr>
            <a:buNone/>
          </a:pPr>
          <a:r>
            <a:rPr lang="fr-CA" sz="1800" dirty="0">
              <a:solidFill>
                <a:srgbClr val="FF0000"/>
              </a:solidFill>
            </a:rPr>
            <a:t>- Les principes généraux de base, de </a:t>
          </a:r>
        </a:p>
        <a:p>
          <a:pPr>
            <a:buNone/>
          </a:pPr>
          <a:r>
            <a:rPr lang="fr-CA" sz="1800" dirty="0">
              <a:solidFill>
                <a:srgbClr val="FF0000"/>
              </a:solidFill>
            </a:rPr>
            <a:t>  l’individualité vers le collectif</a:t>
          </a:r>
        </a:p>
        <a:p>
          <a:pPr>
            <a:buNone/>
          </a:pPr>
          <a:r>
            <a:rPr lang="fr-CA" sz="1800" dirty="0">
              <a:solidFill>
                <a:srgbClr val="FF0000"/>
              </a:solidFill>
            </a:rPr>
            <a:t>- 3v3-5v5-7v-9v9</a:t>
          </a:r>
        </a:p>
      </dgm:t>
    </dgm:pt>
    <dgm:pt modelId="{829B34C8-7A6E-41B0-86A1-DBE110376E1D}" type="parTrans" cxnId="{A78A2821-961A-435B-A769-A3CB78AD397B}">
      <dgm:prSet/>
      <dgm:spPr/>
      <dgm:t>
        <a:bodyPr/>
        <a:lstStyle/>
        <a:p>
          <a:endParaRPr lang="fr-CA"/>
        </a:p>
      </dgm:t>
    </dgm:pt>
    <dgm:pt modelId="{ACC13DC0-10B4-4373-A577-F9AEF20CDC32}" type="sibTrans" cxnId="{A78A2821-961A-435B-A769-A3CB78AD397B}">
      <dgm:prSet/>
      <dgm:spPr/>
      <dgm:t>
        <a:bodyPr/>
        <a:lstStyle/>
        <a:p>
          <a:endParaRPr lang="fr-CA"/>
        </a:p>
      </dgm:t>
    </dgm:pt>
    <dgm:pt modelId="{B074998A-7DF9-410D-9B12-0CEFCCAA7266}">
      <dgm:prSet phldrT="[Texte]"/>
      <dgm:spPr/>
      <dgm:t>
        <a:bodyPr/>
        <a:lstStyle/>
        <a:p>
          <a:r>
            <a:rPr lang="fr-CA" dirty="0">
              <a:solidFill>
                <a:schemeClr val="accent4"/>
              </a:solidFill>
            </a:rPr>
            <a:t>Soccer Juvénile</a:t>
          </a:r>
        </a:p>
      </dgm:t>
    </dgm:pt>
    <dgm:pt modelId="{97327836-15DC-4060-A13A-AC9C1FB0A320}" type="parTrans" cxnId="{6930EF90-6FE9-4004-9FE8-36D8D8E35F46}">
      <dgm:prSet/>
      <dgm:spPr/>
      <dgm:t>
        <a:bodyPr/>
        <a:lstStyle/>
        <a:p>
          <a:endParaRPr lang="fr-CA"/>
        </a:p>
      </dgm:t>
    </dgm:pt>
    <dgm:pt modelId="{2E061BCF-44CE-40D9-BC9B-CBA78F6C5BCD}" type="sibTrans" cxnId="{6930EF90-6FE9-4004-9FE8-36D8D8E35F46}">
      <dgm:prSet/>
      <dgm:spPr/>
      <dgm:t>
        <a:bodyPr/>
        <a:lstStyle/>
        <a:p>
          <a:endParaRPr lang="fr-CA"/>
        </a:p>
      </dgm:t>
    </dgm:pt>
    <dgm:pt modelId="{67B3D6DC-5B30-489F-A930-7F6867E2D075}">
      <dgm:prSet phldrT="[Texte]" custT="1"/>
      <dgm:spPr/>
      <dgm:t>
        <a:bodyPr/>
        <a:lstStyle/>
        <a:p>
          <a:r>
            <a:rPr lang="fr-CA" sz="1800" dirty="0">
              <a:solidFill>
                <a:srgbClr val="FF0000"/>
              </a:solidFill>
            </a:rPr>
            <a:t>- L’école secondaire et le cégep</a:t>
          </a:r>
        </a:p>
        <a:p>
          <a:r>
            <a:rPr lang="fr-CA" sz="1800" dirty="0">
              <a:solidFill>
                <a:srgbClr val="FF0000"/>
              </a:solidFill>
            </a:rPr>
            <a:t>- La spécialisation graduelle et la préparation vers un choix de carrière</a:t>
          </a:r>
        </a:p>
        <a:p>
          <a:r>
            <a:rPr lang="fr-CA" sz="1800" dirty="0">
              <a:solidFill>
                <a:srgbClr val="FF0000"/>
              </a:solidFill>
            </a:rPr>
            <a:t>- Volet récréatif (Ligue régionale)</a:t>
          </a:r>
        </a:p>
        <a:p>
          <a:r>
            <a:rPr lang="fr-CA" sz="1800" dirty="0">
              <a:solidFill>
                <a:srgbClr val="FF0000"/>
              </a:solidFill>
            </a:rPr>
            <a:t>- Volet élite (LDIR AA*)</a:t>
          </a:r>
        </a:p>
        <a:p>
          <a:r>
            <a:rPr lang="fr-CA" sz="1800" dirty="0">
              <a:solidFill>
                <a:srgbClr val="FF0000"/>
              </a:solidFill>
            </a:rPr>
            <a:t>- Volet excellence (Sport-études)</a:t>
          </a:r>
        </a:p>
        <a:p>
          <a:r>
            <a:rPr lang="fr-CA" sz="1800" dirty="0">
              <a:solidFill>
                <a:srgbClr val="FF0000"/>
              </a:solidFill>
            </a:rPr>
            <a:t>- La saine compétition et le développement collectif</a:t>
          </a:r>
        </a:p>
        <a:p>
          <a:r>
            <a:rPr lang="fr-CA" sz="1800" dirty="0">
              <a:solidFill>
                <a:srgbClr val="FF0000"/>
              </a:solidFill>
            </a:rPr>
            <a:t>- 11v11</a:t>
          </a:r>
        </a:p>
        <a:p>
          <a:endParaRPr lang="fr-CA" sz="1500" dirty="0"/>
        </a:p>
      </dgm:t>
    </dgm:pt>
    <dgm:pt modelId="{EA29DAFE-9A3F-475C-8BBD-CDBC8B22E738}" type="parTrans" cxnId="{3A4BC606-6ECA-457F-AEF5-F5D2909C917B}">
      <dgm:prSet/>
      <dgm:spPr/>
      <dgm:t>
        <a:bodyPr/>
        <a:lstStyle/>
        <a:p>
          <a:endParaRPr lang="fr-CA"/>
        </a:p>
      </dgm:t>
    </dgm:pt>
    <dgm:pt modelId="{C582CA5B-91F0-42D9-B7F2-8C36AD890DC7}" type="sibTrans" cxnId="{3A4BC606-6ECA-457F-AEF5-F5D2909C917B}">
      <dgm:prSet/>
      <dgm:spPr/>
      <dgm:t>
        <a:bodyPr/>
        <a:lstStyle/>
        <a:p>
          <a:endParaRPr lang="fr-CA"/>
        </a:p>
      </dgm:t>
    </dgm:pt>
    <dgm:pt modelId="{EC006016-EC93-4531-AE5C-D91C8A53545E}">
      <dgm:prSet phldrT="[Texte]"/>
      <dgm:spPr/>
      <dgm:t>
        <a:bodyPr/>
        <a:lstStyle/>
        <a:p>
          <a:r>
            <a:rPr lang="fr-CA" dirty="0">
              <a:solidFill>
                <a:schemeClr val="accent4"/>
              </a:solidFill>
            </a:rPr>
            <a:t>Senior</a:t>
          </a:r>
        </a:p>
      </dgm:t>
    </dgm:pt>
    <dgm:pt modelId="{3574B08D-650F-4655-9128-8FC0878DD69A}" type="parTrans" cxnId="{CFF80C74-4FCA-4825-BB70-CCAA9FCC60A1}">
      <dgm:prSet/>
      <dgm:spPr/>
      <dgm:t>
        <a:bodyPr/>
        <a:lstStyle/>
        <a:p>
          <a:endParaRPr lang="fr-CA"/>
        </a:p>
      </dgm:t>
    </dgm:pt>
    <dgm:pt modelId="{C6922676-BE2E-4CF8-A4B7-8A7373B1345B}" type="sibTrans" cxnId="{CFF80C74-4FCA-4825-BB70-CCAA9FCC60A1}">
      <dgm:prSet/>
      <dgm:spPr/>
      <dgm:t>
        <a:bodyPr/>
        <a:lstStyle/>
        <a:p>
          <a:endParaRPr lang="fr-CA"/>
        </a:p>
      </dgm:t>
    </dgm:pt>
    <dgm:pt modelId="{91027B0A-63F4-4059-9CEB-A9E404A53B37}">
      <dgm:prSet phldrT="[Texte]" custT="1"/>
      <dgm:spPr/>
      <dgm:t>
        <a:bodyPr/>
        <a:lstStyle/>
        <a:p>
          <a:r>
            <a:rPr lang="fr-CA" sz="1800" dirty="0">
              <a:solidFill>
                <a:srgbClr val="FF0000"/>
              </a:solidFill>
            </a:rPr>
            <a:t>- Le marché du travail jusqu’à la retraite</a:t>
          </a:r>
        </a:p>
        <a:p>
          <a:r>
            <a:rPr lang="fr-CA" sz="1800" dirty="0">
              <a:solidFill>
                <a:srgbClr val="FF0000"/>
              </a:solidFill>
            </a:rPr>
            <a:t>- Les saines habitudes de vie</a:t>
          </a:r>
        </a:p>
        <a:p>
          <a:r>
            <a:rPr lang="fr-CA" sz="1800" dirty="0">
              <a:solidFill>
                <a:srgbClr val="FF0000"/>
              </a:solidFill>
            </a:rPr>
            <a:t>- Volet récréatif (Ligue régionale)</a:t>
          </a:r>
        </a:p>
        <a:p>
          <a:r>
            <a:rPr lang="fr-CA" sz="1800" dirty="0">
              <a:solidFill>
                <a:srgbClr val="FF0000"/>
              </a:solidFill>
            </a:rPr>
            <a:t>- Volet élite  (LDIR AA*)</a:t>
          </a:r>
        </a:p>
      </dgm:t>
    </dgm:pt>
    <dgm:pt modelId="{864971CE-D945-4CA9-844F-AA002067EB30}" type="parTrans" cxnId="{2F29A2D2-BBBE-4DF9-9519-9AF34B6ABAAD}">
      <dgm:prSet/>
      <dgm:spPr/>
      <dgm:t>
        <a:bodyPr/>
        <a:lstStyle/>
        <a:p>
          <a:endParaRPr lang="fr-CA"/>
        </a:p>
      </dgm:t>
    </dgm:pt>
    <dgm:pt modelId="{494539DE-C708-4245-8A35-3E214F825E06}" type="sibTrans" cxnId="{2F29A2D2-BBBE-4DF9-9519-9AF34B6ABAAD}">
      <dgm:prSet/>
      <dgm:spPr/>
      <dgm:t>
        <a:bodyPr/>
        <a:lstStyle/>
        <a:p>
          <a:endParaRPr lang="fr-CA"/>
        </a:p>
      </dgm:t>
    </dgm:pt>
    <dgm:pt modelId="{D7BD434C-A764-47BB-8978-14E1497CE467}" type="pres">
      <dgm:prSet presAssocID="{F0E883EC-4C66-4A59-9708-AA4D53BF6CC8}" presName="Name0" presStyleCnt="0">
        <dgm:presLayoutVars>
          <dgm:chMax val="7"/>
          <dgm:chPref val="7"/>
          <dgm:dir/>
          <dgm:animOne val="branch"/>
          <dgm:animLvl val="lvl"/>
        </dgm:presLayoutVars>
      </dgm:prSet>
      <dgm:spPr/>
    </dgm:pt>
    <dgm:pt modelId="{79B151ED-EE4D-4F67-950A-CDFD5E731376}" type="pres">
      <dgm:prSet presAssocID="{D2A53029-66BD-4736-819C-5D02D83D4FFE}" presName="composite" presStyleCnt="0"/>
      <dgm:spPr/>
    </dgm:pt>
    <dgm:pt modelId="{C492BA52-4CED-46E7-9120-3B467B3CAC77}" type="pres">
      <dgm:prSet presAssocID="{D2A53029-66BD-4736-819C-5D02D83D4FFE}" presName="BackAccent" presStyleLbl="bgShp" presStyleIdx="0" presStyleCnt="3"/>
      <dgm:spPr/>
    </dgm:pt>
    <dgm:pt modelId="{C819AFB8-BD9F-4C61-ABDC-8B37235B7922}" type="pres">
      <dgm:prSet presAssocID="{D2A53029-66BD-4736-819C-5D02D83D4FFE}" presName="Accent" presStyleLbl="alignNode1" presStyleIdx="0" presStyleCnt="3"/>
      <dgm:spPr/>
    </dgm:pt>
    <dgm:pt modelId="{3CB8D138-A3B8-44C5-88AA-D84FF0038BAB}" type="pres">
      <dgm:prSet presAssocID="{D2A53029-66BD-4736-819C-5D02D83D4FFE}" presName="Child" presStyleLbl="revTx" presStyleIdx="0" presStyleCnt="6" custScaleX="171522">
        <dgm:presLayoutVars>
          <dgm:chMax val="0"/>
          <dgm:chPref val="0"/>
          <dgm:bulletEnabled val="1"/>
        </dgm:presLayoutVars>
      </dgm:prSet>
      <dgm:spPr/>
    </dgm:pt>
    <dgm:pt modelId="{F5A3046A-718C-40E5-BA31-6ACC01ECB4E2}" type="pres">
      <dgm:prSet presAssocID="{D2A53029-66BD-4736-819C-5D02D83D4FFE}" presName="Parent" presStyleLbl="revTx" presStyleIdx="1" presStyleCnt="6">
        <dgm:presLayoutVars>
          <dgm:chMax val="1"/>
          <dgm:chPref val="1"/>
          <dgm:bulletEnabled val="1"/>
        </dgm:presLayoutVars>
      </dgm:prSet>
      <dgm:spPr/>
    </dgm:pt>
    <dgm:pt modelId="{40F1302E-0F02-4163-B773-6491147D02C1}" type="pres">
      <dgm:prSet presAssocID="{93FE5FBE-08C8-46C5-B0CE-75C14FB4DA21}" presName="sibTrans" presStyleCnt="0"/>
      <dgm:spPr/>
    </dgm:pt>
    <dgm:pt modelId="{0EB890CD-E37B-44F4-9691-0387E023952C}" type="pres">
      <dgm:prSet presAssocID="{B074998A-7DF9-410D-9B12-0CEFCCAA7266}" presName="composite" presStyleCnt="0"/>
      <dgm:spPr/>
    </dgm:pt>
    <dgm:pt modelId="{90EC4E8D-6BE3-430B-ABE8-27FAA76281F3}" type="pres">
      <dgm:prSet presAssocID="{B074998A-7DF9-410D-9B12-0CEFCCAA7266}" presName="BackAccent" presStyleLbl="bgShp" presStyleIdx="1" presStyleCnt="3"/>
      <dgm:spPr/>
    </dgm:pt>
    <dgm:pt modelId="{7C3AB12D-AC0B-4716-B420-25859CDCA84E}" type="pres">
      <dgm:prSet presAssocID="{B074998A-7DF9-410D-9B12-0CEFCCAA7266}" presName="Accent" presStyleLbl="alignNode1" presStyleIdx="1" presStyleCnt="3"/>
      <dgm:spPr/>
    </dgm:pt>
    <dgm:pt modelId="{086C65A1-F2B2-438A-A339-9C40A9BC5E07}" type="pres">
      <dgm:prSet presAssocID="{B074998A-7DF9-410D-9B12-0CEFCCAA7266}" presName="Child" presStyleLbl="revTx" presStyleIdx="2" presStyleCnt="6" custScaleX="175984">
        <dgm:presLayoutVars>
          <dgm:chMax val="0"/>
          <dgm:chPref val="0"/>
          <dgm:bulletEnabled val="1"/>
        </dgm:presLayoutVars>
      </dgm:prSet>
      <dgm:spPr/>
    </dgm:pt>
    <dgm:pt modelId="{C6DD260F-299A-4CE5-9E7B-0962241A115F}" type="pres">
      <dgm:prSet presAssocID="{B074998A-7DF9-410D-9B12-0CEFCCAA7266}" presName="Parent" presStyleLbl="revTx" presStyleIdx="3" presStyleCnt="6">
        <dgm:presLayoutVars>
          <dgm:chMax val="1"/>
          <dgm:chPref val="1"/>
          <dgm:bulletEnabled val="1"/>
        </dgm:presLayoutVars>
      </dgm:prSet>
      <dgm:spPr/>
    </dgm:pt>
    <dgm:pt modelId="{456FFA61-FA32-41EA-B48F-5AC50076502B}" type="pres">
      <dgm:prSet presAssocID="{2E061BCF-44CE-40D9-BC9B-CBA78F6C5BCD}" presName="sibTrans" presStyleCnt="0"/>
      <dgm:spPr/>
    </dgm:pt>
    <dgm:pt modelId="{DA817607-3E89-44EF-98FB-205405AB4F90}" type="pres">
      <dgm:prSet presAssocID="{EC006016-EC93-4531-AE5C-D91C8A53545E}" presName="composite" presStyleCnt="0"/>
      <dgm:spPr/>
    </dgm:pt>
    <dgm:pt modelId="{E8D60961-FEB3-417B-A31E-7ADF02FF4056}" type="pres">
      <dgm:prSet presAssocID="{EC006016-EC93-4531-AE5C-D91C8A53545E}" presName="BackAccent" presStyleLbl="bgShp" presStyleIdx="2" presStyleCnt="3"/>
      <dgm:spPr/>
    </dgm:pt>
    <dgm:pt modelId="{6D80FB13-8077-4DA2-BFFD-6BF1CD35B428}" type="pres">
      <dgm:prSet presAssocID="{EC006016-EC93-4531-AE5C-D91C8A53545E}" presName="Accent" presStyleLbl="alignNode1" presStyleIdx="2" presStyleCnt="3"/>
      <dgm:spPr/>
    </dgm:pt>
    <dgm:pt modelId="{BFAD2D6D-1A06-4128-BE10-D4C42C4B4150}" type="pres">
      <dgm:prSet presAssocID="{EC006016-EC93-4531-AE5C-D91C8A53545E}" presName="Child" presStyleLbl="revTx" presStyleIdx="4" presStyleCnt="6" custScaleX="149187">
        <dgm:presLayoutVars>
          <dgm:chMax val="0"/>
          <dgm:chPref val="0"/>
          <dgm:bulletEnabled val="1"/>
        </dgm:presLayoutVars>
      </dgm:prSet>
      <dgm:spPr/>
    </dgm:pt>
    <dgm:pt modelId="{E74FAAED-7CC5-4806-A5AB-1CC7BC948881}" type="pres">
      <dgm:prSet presAssocID="{EC006016-EC93-4531-AE5C-D91C8A53545E}" presName="Parent" presStyleLbl="revTx" presStyleIdx="5" presStyleCnt="6">
        <dgm:presLayoutVars>
          <dgm:chMax val="1"/>
          <dgm:chPref val="1"/>
          <dgm:bulletEnabled val="1"/>
        </dgm:presLayoutVars>
      </dgm:prSet>
      <dgm:spPr/>
    </dgm:pt>
  </dgm:ptLst>
  <dgm:cxnLst>
    <dgm:cxn modelId="{3A4BC606-6ECA-457F-AEF5-F5D2909C917B}" srcId="{B074998A-7DF9-410D-9B12-0CEFCCAA7266}" destId="{67B3D6DC-5B30-489F-A930-7F6867E2D075}" srcOrd="0" destOrd="0" parTransId="{EA29DAFE-9A3F-475C-8BBD-CDBC8B22E738}" sibTransId="{C582CA5B-91F0-42D9-B7F2-8C36AD890DC7}"/>
    <dgm:cxn modelId="{A78A2821-961A-435B-A769-A3CB78AD397B}" srcId="{D2A53029-66BD-4736-819C-5D02D83D4FFE}" destId="{114E4297-CBBF-43BD-93DD-DEF922186404}" srcOrd="0" destOrd="0" parTransId="{829B34C8-7A6E-41B0-86A1-DBE110376E1D}" sibTransId="{ACC13DC0-10B4-4373-A577-F9AEF20CDC32}"/>
    <dgm:cxn modelId="{B629DE23-6C1D-422F-B5B8-A2185E7A2F2E}" type="presOf" srcId="{114E4297-CBBF-43BD-93DD-DEF922186404}" destId="{3CB8D138-A3B8-44C5-88AA-D84FF0038BAB}" srcOrd="0" destOrd="0" presId="urn:microsoft.com/office/officeart/2008/layout/IncreasingCircleProcess"/>
    <dgm:cxn modelId="{C47B2827-896A-413C-8B9B-F7B3E1D723AD}" type="presOf" srcId="{D2A53029-66BD-4736-819C-5D02D83D4FFE}" destId="{F5A3046A-718C-40E5-BA31-6ACC01ECB4E2}" srcOrd="0" destOrd="0" presId="urn:microsoft.com/office/officeart/2008/layout/IncreasingCircleProcess"/>
    <dgm:cxn modelId="{2018C23B-9E6F-4D7D-96F1-51E85764FB03}" type="presOf" srcId="{67B3D6DC-5B30-489F-A930-7F6867E2D075}" destId="{086C65A1-F2B2-438A-A339-9C40A9BC5E07}" srcOrd="0" destOrd="0" presId="urn:microsoft.com/office/officeart/2008/layout/IncreasingCircleProcess"/>
    <dgm:cxn modelId="{3F4EA868-1AEB-4D35-AC5C-7F7AF0CF4ABD}" type="presOf" srcId="{B074998A-7DF9-410D-9B12-0CEFCCAA7266}" destId="{C6DD260F-299A-4CE5-9E7B-0962241A115F}" srcOrd="0" destOrd="0" presId="urn:microsoft.com/office/officeart/2008/layout/IncreasingCircleProcess"/>
    <dgm:cxn modelId="{2FE9E64D-87E1-46FE-B695-87A3313064F4}" type="presOf" srcId="{91027B0A-63F4-4059-9CEB-A9E404A53B37}" destId="{BFAD2D6D-1A06-4128-BE10-D4C42C4B4150}" srcOrd="0" destOrd="0" presId="urn:microsoft.com/office/officeart/2008/layout/IncreasingCircleProcess"/>
    <dgm:cxn modelId="{CFF80C74-4FCA-4825-BB70-CCAA9FCC60A1}" srcId="{F0E883EC-4C66-4A59-9708-AA4D53BF6CC8}" destId="{EC006016-EC93-4531-AE5C-D91C8A53545E}" srcOrd="2" destOrd="0" parTransId="{3574B08D-650F-4655-9128-8FC0878DD69A}" sibTransId="{C6922676-BE2E-4CF8-A4B7-8A7373B1345B}"/>
    <dgm:cxn modelId="{6930EF90-6FE9-4004-9FE8-36D8D8E35F46}" srcId="{F0E883EC-4C66-4A59-9708-AA4D53BF6CC8}" destId="{B074998A-7DF9-410D-9B12-0CEFCCAA7266}" srcOrd="1" destOrd="0" parTransId="{97327836-15DC-4060-A13A-AC9C1FB0A320}" sibTransId="{2E061BCF-44CE-40D9-BC9B-CBA78F6C5BCD}"/>
    <dgm:cxn modelId="{C4E39FAB-05A6-4C16-B947-14F44B0F056D}" type="presOf" srcId="{F0E883EC-4C66-4A59-9708-AA4D53BF6CC8}" destId="{D7BD434C-A764-47BB-8978-14E1497CE467}" srcOrd="0" destOrd="0" presId="urn:microsoft.com/office/officeart/2008/layout/IncreasingCircleProcess"/>
    <dgm:cxn modelId="{02DEC4BE-744E-48DD-BC18-8F5B4E8629CA}" type="presOf" srcId="{EC006016-EC93-4531-AE5C-D91C8A53545E}" destId="{E74FAAED-7CC5-4806-A5AB-1CC7BC948881}" srcOrd="0" destOrd="0" presId="urn:microsoft.com/office/officeart/2008/layout/IncreasingCircleProcess"/>
    <dgm:cxn modelId="{2F29A2D2-BBBE-4DF9-9519-9AF34B6ABAAD}" srcId="{EC006016-EC93-4531-AE5C-D91C8A53545E}" destId="{91027B0A-63F4-4059-9CEB-A9E404A53B37}" srcOrd="0" destOrd="0" parTransId="{864971CE-D945-4CA9-844F-AA002067EB30}" sibTransId="{494539DE-C708-4245-8A35-3E214F825E06}"/>
    <dgm:cxn modelId="{CCB3CDD5-E8A8-45B5-99E3-9DE22E09E2A6}" srcId="{F0E883EC-4C66-4A59-9708-AA4D53BF6CC8}" destId="{D2A53029-66BD-4736-819C-5D02D83D4FFE}" srcOrd="0" destOrd="0" parTransId="{1F6BAE28-9AFE-4B03-98C8-FD713F4BFDD6}" sibTransId="{93FE5FBE-08C8-46C5-B0CE-75C14FB4DA21}"/>
    <dgm:cxn modelId="{763C2508-64A9-446C-B96F-BC15A4274D13}" type="presParOf" srcId="{D7BD434C-A764-47BB-8978-14E1497CE467}" destId="{79B151ED-EE4D-4F67-950A-CDFD5E731376}" srcOrd="0" destOrd="0" presId="urn:microsoft.com/office/officeart/2008/layout/IncreasingCircleProcess"/>
    <dgm:cxn modelId="{F097F6F2-184B-4685-86E8-89DFBC41FDBB}" type="presParOf" srcId="{79B151ED-EE4D-4F67-950A-CDFD5E731376}" destId="{C492BA52-4CED-46E7-9120-3B467B3CAC77}" srcOrd="0" destOrd="0" presId="urn:microsoft.com/office/officeart/2008/layout/IncreasingCircleProcess"/>
    <dgm:cxn modelId="{2C8F7EF7-1CD9-401C-8577-66D41230488D}" type="presParOf" srcId="{79B151ED-EE4D-4F67-950A-CDFD5E731376}" destId="{C819AFB8-BD9F-4C61-ABDC-8B37235B7922}" srcOrd="1" destOrd="0" presId="urn:microsoft.com/office/officeart/2008/layout/IncreasingCircleProcess"/>
    <dgm:cxn modelId="{4E3AEE75-E126-46F0-A04F-13ACCCC816A6}" type="presParOf" srcId="{79B151ED-EE4D-4F67-950A-CDFD5E731376}" destId="{3CB8D138-A3B8-44C5-88AA-D84FF0038BAB}" srcOrd="2" destOrd="0" presId="urn:microsoft.com/office/officeart/2008/layout/IncreasingCircleProcess"/>
    <dgm:cxn modelId="{DD22B42B-E0F1-40EC-ABD0-EED0831AC41C}" type="presParOf" srcId="{79B151ED-EE4D-4F67-950A-CDFD5E731376}" destId="{F5A3046A-718C-40E5-BA31-6ACC01ECB4E2}" srcOrd="3" destOrd="0" presId="urn:microsoft.com/office/officeart/2008/layout/IncreasingCircleProcess"/>
    <dgm:cxn modelId="{CB320099-83B2-4337-826A-7929822B329A}" type="presParOf" srcId="{D7BD434C-A764-47BB-8978-14E1497CE467}" destId="{40F1302E-0F02-4163-B773-6491147D02C1}" srcOrd="1" destOrd="0" presId="urn:microsoft.com/office/officeart/2008/layout/IncreasingCircleProcess"/>
    <dgm:cxn modelId="{044111B5-6CA3-40E1-83B9-98361685222A}" type="presParOf" srcId="{D7BD434C-A764-47BB-8978-14E1497CE467}" destId="{0EB890CD-E37B-44F4-9691-0387E023952C}" srcOrd="2" destOrd="0" presId="urn:microsoft.com/office/officeart/2008/layout/IncreasingCircleProcess"/>
    <dgm:cxn modelId="{E06DC694-4414-4919-B416-8C411521DB8F}" type="presParOf" srcId="{0EB890CD-E37B-44F4-9691-0387E023952C}" destId="{90EC4E8D-6BE3-430B-ABE8-27FAA76281F3}" srcOrd="0" destOrd="0" presId="urn:microsoft.com/office/officeart/2008/layout/IncreasingCircleProcess"/>
    <dgm:cxn modelId="{3D754D53-A81D-4E76-87D2-2966C538D32E}" type="presParOf" srcId="{0EB890CD-E37B-44F4-9691-0387E023952C}" destId="{7C3AB12D-AC0B-4716-B420-25859CDCA84E}" srcOrd="1" destOrd="0" presId="urn:microsoft.com/office/officeart/2008/layout/IncreasingCircleProcess"/>
    <dgm:cxn modelId="{AE0EE97D-C898-489B-BBE8-5278C5C7197C}" type="presParOf" srcId="{0EB890CD-E37B-44F4-9691-0387E023952C}" destId="{086C65A1-F2B2-438A-A339-9C40A9BC5E07}" srcOrd="2" destOrd="0" presId="urn:microsoft.com/office/officeart/2008/layout/IncreasingCircleProcess"/>
    <dgm:cxn modelId="{139CFDB6-9993-410A-9EA8-C296AE559017}" type="presParOf" srcId="{0EB890CD-E37B-44F4-9691-0387E023952C}" destId="{C6DD260F-299A-4CE5-9E7B-0962241A115F}" srcOrd="3" destOrd="0" presId="urn:microsoft.com/office/officeart/2008/layout/IncreasingCircleProcess"/>
    <dgm:cxn modelId="{E1ED55E3-B92A-4BDC-9035-0581D0987291}" type="presParOf" srcId="{D7BD434C-A764-47BB-8978-14E1497CE467}" destId="{456FFA61-FA32-41EA-B48F-5AC50076502B}" srcOrd="3" destOrd="0" presId="urn:microsoft.com/office/officeart/2008/layout/IncreasingCircleProcess"/>
    <dgm:cxn modelId="{EB538E53-00A6-475B-ACC5-8485261BA54C}" type="presParOf" srcId="{D7BD434C-A764-47BB-8978-14E1497CE467}" destId="{DA817607-3E89-44EF-98FB-205405AB4F90}" srcOrd="4" destOrd="0" presId="urn:microsoft.com/office/officeart/2008/layout/IncreasingCircleProcess"/>
    <dgm:cxn modelId="{51F0E91E-D665-4404-A7E3-4042FABB940D}" type="presParOf" srcId="{DA817607-3E89-44EF-98FB-205405AB4F90}" destId="{E8D60961-FEB3-417B-A31E-7ADF02FF4056}" srcOrd="0" destOrd="0" presId="urn:microsoft.com/office/officeart/2008/layout/IncreasingCircleProcess"/>
    <dgm:cxn modelId="{F5680A30-6178-4D67-A977-84104A78CA6E}" type="presParOf" srcId="{DA817607-3E89-44EF-98FB-205405AB4F90}" destId="{6D80FB13-8077-4DA2-BFFD-6BF1CD35B428}" srcOrd="1" destOrd="0" presId="urn:microsoft.com/office/officeart/2008/layout/IncreasingCircleProcess"/>
    <dgm:cxn modelId="{ED7C0D9C-8FBF-4AAF-9621-7E138C3A6DBD}" type="presParOf" srcId="{DA817607-3E89-44EF-98FB-205405AB4F90}" destId="{BFAD2D6D-1A06-4128-BE10-D4C42C4B4150}" srcOrd="2" destOrd="0" presId="urn:microsoft.com/office/officeart/2008/layout/IncreasingCircleProcess"/>
    <dgm:cxn modelId="{5B1C6C54-41AA-4521-9F9B-DF6F20DB350E}" type="presParOf" srcId="{DA817607-3E89-44EF-98FB-205405AB4F90}" destId="{E74FAAED-7CC5-4806-A5AB-1CC7BC948881}"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BA52-4CED-46E7-9120-3B467B3CAC77}">
      <dsp:nvSpPr>
        <dsp:cNvPr id="0" name=""/>
        <dsp:cNvSpPr/>
      </dsp:nvSpPr>
      <dsp:spPr>
        <a:xfrm>
          <a:off x="2676" y="0"/>
          <a:ext cx="689282" cy="689282"/>
        </a:xfrm>
        <a:prstGeom prst="ellipse">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9AFB8-BD9F-4C61-ABDC-8B37235B7922}">
      <dsp:nvSpPr>
        <dsp:cNvPr id="0" name=""/>
        <dsp:cNvSpPr/>
      </dsp:nvSpPr>
      <dsp:spPr>
        <a:xfrm>
          <a:off x="71604" y="68928"/>
          <a:ext cx="551426" cy="551426"/>
        </a:xfrm>
        <a:prstGeom prst="chord">
          <a:avLst>
            <a:gd name="adj1" fmla="val 1168272"/>
            <a:gd name="adj2" fmla="val 9631728"/>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8D138-A3B8-44C5-88AA-D84FF0038BAB}">
      <dsp:nvSpPr>
        <dsp:cNvPr id="0" name=""/>
        <dsp:cNvSpPr/>
      </dsp:nvSpPr>
      <dsp:spPr>
        <a:xfrm>
          <a:off x="106347" y="689282"/>
          <a:ext cx="3497552" cy="290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CA" sz="1800" kern="1200" dirty="0">
              <a:solidFill>
                <a:srgbClr val="FF0000"/>
              </a:solidFill>
            </a:rPr>
            <a:t>- De la maternelle à l’école secondaire (Les fondamentaux)</a:t>
          </a:r>
        </a:p>
        <a:p>
          <a:pPr marL="0" lvl="0" indent="0" algn="l" defTabSz="800100">
            <a:lnSpc>
              <a:spcPct val="90000"/>
            </a:lnSpc>
            <a:spcBef>
              <a:spcPct val="0"/>
            </a:spcBef>
            <a:spcAft>
              <a:spcPct val="35000"/>
            </a:spcAft>
            <a:buNone/>
          </a:pPr>
          <a:r>
            <a:rPr lang="fr-CA" sz="1800" kern="1200" dirty="0">
              <a:solidFill>
                <a:srgbClr val="FF0000"/>
              </a:solidFill>
            </a:rPr>
            <a:t>- CDC</a:t>
          </a:r>
        </a:p>
        <a:p>
          <a:pPr marL="0" lvl="0" indent="0" algn="l" defTabSz="800100">
            <a:lnSpc>
              <a:spcPct val="90000"/>
            </a:lnSpc>
            <a:spcBef>
              <a:spcPct val="0"/>
            </a:spcBef>
            <a:spcAft>
              <a:spcPct val="35000"/>
            </a:spcAft>
            <a:buNone/>
          </a:pPr>
          <a:r>
            <a:rPr lang="fr-CA" sz="1800" kern="1200" dirty="0">
              <a:solidFill>
                <a:srgbClr val="FF0000"/>
              </a:solidFill>
            </a:rPr>
            <a:t>- Développement de masse</a:t>
          </a:r>
        </a:p>
        <a:p>
          <a:pPr marL="0" lvl="0" indent="0" algn="l" defTabSz="800100">
            <a:lnSpc>
              <a:spcPct val="90000"/>
            </a:lnSpc>
            <a:spcBef>
              <a:spcPct val="0"/>
            </a:spcBef>
            <a:spcAft>
              <a:spcPct val="35000"/>
            </a:spcAft>
            <a:buNone/>
          </a:pPr>
          <a:r>
            <a:rPr lang="fr-CA" sz="1800" kern="1200" dirty="0">
              <a:solidFill>
                <a:srgbClr val="FF0000"/>
              </a:solidFill>
            </a:rPr>
            <a:t>- Tomber amoureux du jeu et définir son profil et ses objectifs</a:t>
          </a:r>
        </a:p>
        <a:p>
          <a:pPr marL="0" lvl="0" indent="0" algn="l" defTabSz="800100">
            <a:lnSpc>
              <a:spcPct val="90000"/>
            </a:lnSpc>
            <a:spcBef>
              <a:spcPct val="0"/>
            </a:spcBef>
            <a:spcAft>
              <a:spcPct val="35000"/>
            </a:spcAft>
            <a:buNone/>
          </a:pPr>
          <a:r>
            <a:rPr lang="fr-CA" sz="1800" kern="1200" dirty="0">
              <a:solidFill>
                <a:srgbClr val="FF0000"/>
              </a:solidFill>
            </a:rPr>
            <a:t>- Le plaisir de marquer des buts</a:t>
          </a:r>
        </a:p>
        <a:p>
          <a:pPr marL="0" lvl="0" indent="0" algn="l" defTabSz="800100">
            <a:lnSpc>
              <a:spcPct val="90000"/>
            </a:lnSpc>
            <a:spcBef>
              <a:spcPct val="0"/>
            </a:spcBef>
            <a:spcAft>
              <a:spcPct val="35000"/>
            </a:spcAft>
            <a:buNone/>
          </a:pPr>
          <a:r>
            <a:rPr lang="fr-CA" sz="1800" kern="1200" dirty="0">
              <a:solidFill>
                <a:srgbClr val="FF0000"/>
              </a:solidFill>
            </a:rPr>
            <a:t>- Les principes généraux de base, de </a:t>
          </a:r>
        </a:p>
        <a:p>
          <a:pPr marL="0" lvl="0" indent="0" algn="l" defTabSz="800100">
            <a:lnSpc>
              <a:spcPct val="90000"/>
            </a:lnSpc>
            <a:spcBef>
              <a:spcPct val="0"/>
            </a:spcBef>
            <a:spcAft>
              <a:spcPct val="35000"/>
            </a:spcAft>
            <a:buNone/>
          </a:pPr>
          <a:r>
            <a:rPr lang="fr-CA" sz="1800" kern="1200" dirty="0">
              <a:solidFill>
                <a:srgbClr val="FF0000"/>
              </a:solidFill>
            </a:rPr>
            <a:t>  l’individualité vers le collectif</a:t>
          </a:r>
        </a:p>
        <a:p>
          <a:pPr marL="0" lvl="0" indent="0" algn="l" defTabSz="800100">
            <a:lnSpc>
              <a:spcPct val="90000"/>
            </a:lnSpc>
            <a:spcBef>
              <a:spcPct val="0"/>
            </a:spcBef>
            <a:spcAft>
              <a:spcPct val="35000"/>
            </a:spcAft>
            <a:buNone/>
          </a:pPr>
          <a:r>
            <a:rPr lang="fr-CA" sz="1800" kern="1200" dirty="0">
              <a:solidFill>
                <a:srgbClr val="FF0000"/>
              </a:solidFill>
            </a:rPr>
            <a:t>- 3v3-5v5-7v-9v9</a:t>
          </a:r>
        </a:p>
      </dsp:txBody>
      <dsp:txXfrm>
        <a:off x="106347" y="689282"/>
        <a:ext cx="3497552" cy="2900731"/>
      </dsp:txXfrm>
    </dsp:sp>
    <dsp:sp modelId="{F5A3046A-718C-40E5-BA31-6ACC01ECB4E2}">
      <dsp:nvSpPr>
        <dsp:cNvPr id="0" name=""/>
        <dsp:cNvSpPr/>
      </dsp:nvSpPr>
      <dsp:spPr>
        <a:xfrm>
          <a:off x="835559" y="0"/>
          <a:ext cx="2039127" cy="6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fr-CA" sz="2400" kern="1200" dirty="0">
              <a:solidFill>
                <a:schemeClr val="accent4"/>
              </a:solidFill>
            </a:rPr>
            <a:t>Soccer de base</a:t>
          </a:r>
        </a:p>
      </dsp:txBody>
      <dsp:txXfrm>
        <a:off x="835559" y="0"/>
        <a:ext cx="2039127" cy="689282"/>
      </dsp:txXfrm>
    </dsp:sp>
    <dsp:sp modelId="{90EC4E8D-6BE3-430B-ABE8-27FAA76281F3}">
      <dsp:nvSpPr>
        <dsp:cNvPr id="0" name=""/>
        <dsp:cNvSpPr/>
      </dsp:nvSpPr>
      <dsp:spPr>
        <a:xfrm>
          <a:off x="3747500" y="0"/>
          <a:ext cx="689282" cy="689282"/>
        </a:xfrm>
        <a:prstGeom prst="ellipse">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AB12D-AC0B-4716-B420-25859CDCA84E}">
      <dsp:nvSpPr>
        <dsp:cNvPr id="0" name=""/>
        <dsp:cNvSpPr/>
      </dsp:nvSpPr>
      <dsp:spPr>
        <a:xfrm>
          <a:off x="3816428" y="68928"/>
          <a:ext cx="551426" cy="551426"/>
        </a:xfrm>
        <a:prstGeom prst="chord">
          <a:avLst>
            <a:gd name="adj1" fmla="val 20431728"/>
            <a:gd name="adj2" fmla="val 11968272"/>
          </a:avLst>
        </a:prstGeom>
        <a:solidFill>
          <a:schemeClr val="accent4">
            <a:shade val="50000"/>
            <a:hueOff val="-396136"/>
            <a:satOff val="0"/>
            <a:lumOff val="32202"/>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C65A1-F2B2-438A-A339-9C40A9BC5E07}">
      <dsp:nvSpPr>
        <dsp:cNvPr id="0" name=""/>
        <dsp:cNvSpPr/>
      </dsp:nvSpPr>
      <dsp:spPr>
        <a:xfrm>
          <a:off x="3805678" y="689282"/>
          <a:ext cx="3588538" cy="290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fr-CA" sz="1800" kern="1200" dirty="0">
              <a:solidFill>
                <a:srgbClr val="FF0000"/>
              </a:solidFill>
            </a:rPr>
            <a:t>- L’école secondaire et le cégep</a:t>
          </a:r>
        </a:p>
        <a:p>
          <a:pPr marL="0" lvl="0" indent="0" algn="l" defTabSz="800100">
            <a:lnSpc>
              <a:spcPct val="90000"/>
            </a:lnSpc>
            <a:spcBef>
              <a:spcPct val="0"/>
            </a:spcBef>
            <a:spcAft>
              <a:spcPct val="35000"/>
            </a:spcAft>
            <a:buNone/>
          </a:pPr>
          <a:r>
            <a:rPr lang="fr-CA" sz="1800" kern="1200" dirty="0">
              <a:solidFill>
                <a:srgbClr val="FF0000"/>
              </a:solidFill>
            </a:rPr>
            <a:t>- La spécialisation graduelle et la préparation vers un choix de carrière</a:t>
          </a:r>
        </a:p>
        <a:p>
          <a:pPr marL="0" lvl="0" indent="0" algn="l" defTabSz="800100">
            <a:lnSpc>
              <a:spcPct val="90000"/>
            </a:lnSpc>
            <a:spcBef>
              <a:spcPct val="0"/>
            </a:spcBef>
            <a:spcAft>
              <a:spcPct val="35000"/>
            </a:spcAft>
            <a:buNone/>
          </a:pPr>
          <a:r>
            <a:rPr lang="fr-CA" sz="1800" kern="1200" dirty="0">
              <a:solidFill>
                <a:srgbClr val="FF0000"/>
              </a:solidFill>
            </a:rPr>
            <a:t>- Volet récréatif (Ligue régionale)</a:t>
          </a:r>
        </a:p>
        <a:p>
          <a:pPr marL="0" lvl="0" indent="0" algn="l" defTabSz="800100">
            <a:lnSpc>
              <a:spcPct val="90000"/>
            </a:lnSpc>
            <a:spcBef>
              <a:spcPct val="0"/>
            </a:spcBef>
            <a:spcAft>
              <a:spcPct val="35000"/>
            </a:spcAft>
            <a:buNone/>
          </a:pPr>
          <a:r>
            <a:rPr lang="fr-CA" sz="1800" kern="1200" dirty="0">
              <a:solidFill>
                <a:srgbClr val="FF0000"/>
              </a:solidFill>
            </a:rPr>
            <a:t>- Volet élite (LDIR AA*)</a:t>
          </a:r>
        </a:p>
        <a:p>
          <a:pPr marL="0" lvl="0" indent="0" algn="l" defTabSz="800100">
            <a:lnSpc>
              <a:spcPct val="90000"/>
            </a:lnSpc>
            <a:spcBef>
              <a:spcPct val="0"/>
            </a:spcBef>
            <a:spcAft>
              <a:spcPct val="35000"/>
            </a:spcAft>
            <a:buNone/>
          </a:pPr>
          <a:r>
            <a:rPr lang="fr-CA" sz="1800" kern="1200" dirty="0">
              <a:solidFill>
                <a:srgbClr val="FF0000"/>
              </a:solidFill>
            </a:rPr>
            <a:t>- Volet excellence (Sport-études)</a:t>
          </a:r>
        </a:p>
        <a:p>
          <a:pPr marL="0" lvl="0" indent="0" algn="l" defTabSz="800100">
            <a:lnSpc>
              <a:spcPct val="90000"/>
            </a:lnSpc>
            <a:spcBef>
              <a:spcPct val="0"/>
            </a:spcBef>
            <a:spcAft>
              <a:spcPct val="35000"/>
            </a:spcAft>
            <a:buNone/>
          </a:pPr>
          <a:r>
            <a:rPr lang="fr-CA" sz="1800" kern="1200" dirty="0">
              <a:solidFill>
                <a:srgbClr val="FF0000"/>
              </a:solidFill>
            </a:rPr>
            <a:t>- La saine compétition et le développement collectif</a:t>
          </a:r>
        </a:p>
        <a:p>
          <a:pPr marL="0" lvl="0" indent="0" algn="l" defTabSz="800100">
            <a:lnSpc>
              <a:spcPct val="90000"/>
            </a:lnSpc>
            <a:spcBef>
              <a:spcPct val="0"/>
            </a:spcBef>
            <a:spcAft>
              <a:spcPct val="35000"/>
            </a:spcAft>
            <a:buNone/>
          </a:pPr>
          <a:r>
            <a:rPr lang="fr-CA" sz="1800" kern="1200" dirty="0">
              <a:solidFill>
                <a:srgbClr val="FF0000"/>
              </a:solidFill>
            </a:rPr>
            <a:t>- 11v11</a:t>
          </a:r>
        </a:p>
        <a:p>
          <a:pPr marL="0" lvl="0" indent="0" algn="l" defTabSz="800100">
            <a:lnSpc>
              <a:spcPct val="90000"/>
            </a:lnSpc>
            <a:spcBef>
              <a:spcPct val="0"/>
            </a:spcBef>
            <a:spcAft>
              <a:spcPct val="35000"/>
            </a:spcAft>
            <a:buNone/>
          </a:pPr>
          <a:endParaRPr lang="fr-CA" sz="1500" kern="1200" dirty="0"/>
        </a:p>
      </dsp:txBody>
      <dsp:txXfrm>
        <a:off x="3805678" y="689282"/>
        <a:ext cx="3588538" cy="2900731"/>
      </dsp:txXfrm>
    </dsp:sp>
    <dsp:sp modelId="{C6DD260F-299A-4CE5-9E7B-0962241A115F}">
      <dsp:nvSpPr>
        <dsp:cNvPr id="0" name=""/>
        <dsp:cNvSpPr/>
      </dsp:nvSpPr>
      <dsp:spPr>
        <a:xfrm>
          <a:off x="4580383" y="0"/>
          <a:ext cx="2039127" cy="6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fr-CA" sz="2400" kern="1200" dirty="0">
              <a:solidFill>
                <a:schemeClr val="accent4"/>
              </a:solidFill>
            </a:rPr>
            <a:t>Soccer Juvénile</a:t>
          </a:r>
        </a:p>
      </dsp:txBody>
      <dsp:txXfrm>
        <a:off x="4580383" y="0"/>
        <a:ext cx="2039127" cy="689282"/>
      </dsp:txXfrm>
    </dsp:sp>
    <dsp:sp modelId="{E8D60961-FEB3-417B-A31E-7ADF02FF4056}">
      <dsp:nvSpPr>
        <dsp:cNvPr id="0" name=""/>
        <dsp:cNvSpPr/>
      </dsp:nvSpPr>
      <dsp:spPr>
        <a:xfrm>
          <a:off x="7537817" y="0"/>
          <a:ext cx="689282" cy="689282"/>
        </a:xfrm>
        <a:prstGeom prst="ellipse">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0FB13-8077-4DA2-BFFD-6BF1CD35B428}">
      <dsp:nvSpPr>
        <dsp:cNvPr id="0" name=""/>
        <dsp:cNvSpPr/>
      </dsp:nvSpPr>
      <dsp:spPr>
        <a:xfrm>
          <a:off x="7606745" y="68928"/>
          <a:ext cx="551426" cy="551426"/>
        </a:xfrm>
        <a:prstGeom prst="chord">
          <a:avLst>
            <a:gd name="adj1" fmla="val 16200000"/>
            <a:gd name="adj2" fmla="val 16200000"/>
          </a:avLst>
        </a:prstGeom>
        <a:solidFill>
          <a:schemeClr val="accent4">
            <a:shade val="50000"/>
            <a:hueOff val="-396136"/>
            <a:satOff val="0"/>
            <a:lumOff val="32202"/>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D2D6D-1A06-4128-BE10-D4C42C4B4150}">
      <dsp:nvSpPr>
        <dsp:cNvPr id="0" name=""/>
        <dsp:cNvSpPr/>
      </dsp:nvSpPr>
      <dsp:spPr>
        <a:xfrm>
          <a:off x="7869207" y="689282"/>
          <a:ext cx="3042113" cy="2900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fr-CA" sz="1800" kern="1200" dirty="0">
              <a:solidFill>
                <a:srgbClr val="FF0000"/>
              </a:solidFill>
            </a:rPr>
            <a:t>- Le marché du travail jusqu’à la retraite</a:t>
          </a:r>
        </a:p>
        <a:p>
          <a:pPr marL="0" lvl="0" indent="0" algn="l" defTabSz="800100">
            <a:lnSpc>
              <a:spcPct val="90000"/>
            </a:lnSpc>
            <a:spcBef>
              <a:spcPct val="0"/>
            </a:spcBef>
            <a:spcAft>
              <a:spcPct val="35000"/>
            </a:spcAft>
            <a:buNone/>
          </a:pPr>
          <a:r>
            <a:rPr lang="fr-CA" sz="1800" kern="1200" dirty="0">
              <a:solidFill>
                <a:srgbClr val="FF0000"/>
              </a:solidFill>
            </a:rPr>
            <a:t>- Les saines habitudes de vie</a:t>
          </a:r>
        </a:p>
        <a:p>
          <a:pPr marL="0" lvl="0" indent="0" algn="l" defTabSz="800100">
            <a:lnSpc>
              <a:spcPct val="90000"/>
            </a:lnSpc>
            <a:spcBef>
              <a:spcPct val="0"/>
            </a:spcBef>
            <a:spcAft>
              <a:spcPct val="35000"/>
            </a:spcAft>
            <a:buNone/>
          </a:pPr>
          <a:r>
            <a:rPr lang="fr-CA" sz="1800" kern="1200" dirty="0">
              <a:solidFill>
                <a:srgbClr val="FF0000"/>
              </a:solidFill>
            </a:rPr>
            <a:t>- Volet récréatif (Ligue régionale)</a:t>
          </a:r>
        </a:p>
        <a:p>
          <a:pPr marL="0" lvl="0" indent="0" algn="l" defTabSz="800100">
            <a:lnSpc>
              <a:spcPct val="90000"/>
            </a:lnSpc>
            <a:spcBef>
              <a:spcPct val="0"/>
            </a:spcBef>
            <a:spcAft>
              <a:spcPct val="35000"/>
            </a:spcAft>
            <a:buNone/>
          </a:pPr>
          <a:r>
            <a:rPr lang="fr-CA" sz="1800" kern="1200" dirty="0">
              <a:solidFill>
                <a:srgbClr val="FF0000"/>
              </a:solidFill>
            </a:rPr>
            <a:t>- Volet élite  (LDIR AA*)</a:t>
          </a:r>
        </a:p>
      </dsp:txBody>
      <dsp:txXfrm>
        <a:off x="7869207" y="689282"/>
        <a:ext cx="3042113" cy="2900731"/>
      </dsp:txXfrm>
    </dsp:sp>
    <dsp:sp modelId="{E74FAAED-7CC5-4806-A5AB-1CC7BC948881}">
      <dsp:nvSpPr>
        <dsp:cNvPr id="0" name=""/>
        <dsp:cNvSpPr/>
      </dsp:nvSpPr>
      <dsp:spPr>
        <a:xfrm>
          <a:off x="8370700" y="0"/>
          <a:ext cx="2039127" cy="6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fr-CA" sz="2400" kern="1200" dirty="0">
              <a:solidFill>
                <a:schemeClr val="accent4"/>
              </a:solidFill>
            </a:rPr>
            <a:t>Senior</a:t>
          </a:r>
        </a:p>
      </dsp:txBody>
      <dsp:txXfrm>
        <a:off x="8370700" y="0"/>
        <a:ext cx="2039127" cy="689282"/>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09656-01D2-4A2B-9F0E-2DD4AD866A2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E9C7B37-E392-4D5D-A173-E576CC78D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1F9FBCC-D32C-46B1-B381-B253DC617BF4}"/>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275C4BF7-708C-40EE-8730-62C2585E80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9FD797A-1D53-4862-87E5-F8910E483C72}"/>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75976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EC5C7-8EF1-4623-BE10-AB0A8AB2AD6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E30FC4C-FB8B-4BF0-B739-AA8A13A489E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49796A4-D9D1-4B76-9159-98EC5415AD95}"/>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5C315FF2-3566-49C5-ADF7-ACDF843C2CC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5B64C5F-18D8-490B-AD27-A638BD2005F3}"/>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3375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A603DE-6697-4CE7-A82D-27D2024F5C0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0802496-A787-453F-8493-DCF351A95E8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49F85C8-1E5C-4311-BCE8-EE4CB251B8A9}"/>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CC0A5573-2543-4F67-A643-D8B64BFE6C5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5CAE0A-40D0-43FE-A5C6-89B66AACDF66}"/>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384280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039AC-6D51-4410-8A69-FC11F5F9B42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1FDF0DD-4167-4FFA-ACA2-B895AE740F7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B0A887-BECE-479A-92A9-0C223486F5C9}"/>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E1420BCB-4024-49C6-A113-89650C98481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930B8D5-03C8-465B-9EC3-9870EF0D6B34}"/>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394411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66945-F2E3-4EB6-9F12-FB126280421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70B0A3B-0F35-4B1B-9A82-4182B2369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F9A0B6C-40B7-4954-A584-AE066CD056F7}"/>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9AF8F92D-7A65-4399-B98E-D6E14E222A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E6C42C1-8062-446E-87F4-ED642836DCE7}"/>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415546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96BA9-5771-4FC5-83A5-2B74EDA1BB8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4D0B8FC-CF76-4884-8808-7F4FBA192BF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BF2103C-5973-433F-BCE3-6E0C05ACB02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2726662-0E13-4C91-897E-DEF625234F8F}"/>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6" name="Espaço Reservado para Rodapé 5">
            <a:extLst>
              <a:ext uri="{FF2B5EF4-FFF2-40B4-BE49-F238E27FC236}">
                <a16:creationId xmlns:a16="http://schemas.microsoft.com/office/drawing/2014/main" id="{B0D875C1-543B-4CCB-A231-E71B5931521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7F6C9E6-2114-4244-95FE-F247BC62A785}"/>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416362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DCE1F-1060-45FC-B497-15332361564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14F10B8-D801-4B19-B3CB-056126399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01507E7-EA26-4B22-86CF-CEE2062A6A3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C5DC054-AF3C-4144-BF9B-016B71FB3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B2277EB-8659-4EDC-B626-966F9BB8752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4F9EDD1-9192-467D-B6F5-B98C4B3C709F}"/>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8" name="Espaço Reservado para Rodapé 7">
            <a:extLst>
              <a:ext uri="{FF2B5EF4-FFF2-40B4-BE49-F238E27FC236}">
                <a16:creationId xmlns:a16="http://schemas.microsoft.com/office/drawing/2014/main" id="{CB9CF297-0FEA-4A90-84D0-8129B9BBACD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1B717CB-9888-442E-8B16-C1E469BADF5A}"/>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84979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7ECC8-9FAC-4A7E-A83D-4CB449FB174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C3DB14A-5E30-4D69-B42E-5616A9D93921}"/>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4" name="Espaço Reservado para Rodapé 3">
            <a:extLst>
              <a:ext uri="{FF2B5EF4-FFF2-40B4-BE49-F238E27FC236}">
                <a16:creationId xmlns:a16="http://schemas.microsoft.com/office/drawing/2014/main" id="{3C5C4870-6308-43A2-BCEC-78240C4CE95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0559959-A050-4E85-92E7-812A8C00C049}"/>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25630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F482A70-43D2-4564-8BF0-9DE2761412A5}"/>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3" name="Espaço Reservado para Rodapé 2">
            <a:extLst>
              <a:ext uri="{FF2B5EF4-FFF2-40B4-BE49-F238E27FC236}">
                <a16:creationId xmlns:a16="http://schemas.microsoft.com/office/drawing/2014/main" id="{694A8E86-FC16-4A6A-8F4B-2B231EE2E58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DA6CCA1-BB1F-419B-9B09-8B5621C926B9}"/>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249654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BDA62-B9AE-4200-87AF-5921DCDC8A2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3E37B7D-094A-4E39-A2C1-E8417E8DC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13AF3A1-0BDB-47C0-BAE5-EE2E0F130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B407BC2-B8D6-43A8-8D93-7B2153B6E1B3}"/>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6" name="Espaço Reservado para Rodapé 5">
            <a:extLst>
              <a:ext uri="{FF2B5EF4-FFF2-40B4-BE49-F238E27FC236}">
                <a16:creationId xmlns:a16="http://schemas.microsoft.com/office/drawing/2014/main" id="{626BD96F-8F1E-4EC9-8595-4808C501753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932B2E5-4F7C-4B6D-B495-E6C90ED99ABC}"/>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74541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52E7F-2258-4C8C-90EB-0051329FD7E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BEA8B82-A482-4CF4-94C7-EA1923628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748A95-6EC8-4790-8F86-DF9EBEAA4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AFCEA59-B3A6-482F-A256-F9944466BA03}"/>
              </a:ext>
            </a:extLst>
          </p:cNvPr>
          <p:cNvSpPr>
            <a:spLocks noGrp="1"/>
          </p:cNvSpPr>
          <p:nvPr>
            <p:ph type="dt" sz="half" idx="10"/>
          </p:nvPr>
        </p:nvSpPr>
        <p:spPr/>
        <p:txBody>
          <a:bodyPr/>
          <a:lstStyle/>
          <a:p>
            <a:fld id="{175B7A4A-65C6-4C7E-82F0-0A7E6C262318}" type="datetimeFigureOut">
              <a:rPr lang="pt-BR" smtClean="0"/>
              <a:t>05/04/2021</a:t>
            </a:fld>
            <a:endParaRPr lang="pt-BR"/>
          </a:p>
        </p:txBody>
      </p:sp>
      <p:sp>
        <p:nvSpPr>
          <p:cNvPr id="6" name="Espaço Reservado para Rodapé 5">
            <a:extLst>
              <a:ext uri="{FF2B5EF4-FFF2-40B4-BE49-F238E27FC236}">
                <a16:creationId xmlns:a16="http://schemas.microsoft.com/office/drawing/2014/main" id="{F0C8EEDF-DB64-4706-BABF-C92D822334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04FB099-7234-4733-9B74-EB50A16EB9B2}"/>
              </a:ext>
            </a:extLst>
          </p:cNvPr>
          <p:cNvSpPr>
            <a:spLocks noGrp="1"/>
          </p:cNvSpPr>
          <p:nvPr>
            <p:ph type="sldNum" sz="quarter" idx="12"/>
          </p:nvPr>
        </p:nvSpPr>
        <p:spPr/>
        <p:txBody>
          <a:bodyPr/>
          <a:lstStyle/>
          <a:p>
            <a:fld id="{C2F515A2-1B12-4424-AFD6-F7D1994B49E4}" type="slidenum">
              <a:rPr lang="pt-BR" smtClean="0"/>
              <a:t>‹nº›</a:t>
            </a:fld>
            <a:endParaRPr lang="pt-BR"/>
          </a:p>
        </p:txBody>
      </p:sp>
    </p:spTree>
    <p:extLst>
      <p:ext uri="{BB962C8B-B14F-4D97-AF65-F5344CB8AC3E}">
        <p14:creationId xmlns:p14="http://schemas.microsoft.com/office/powerpoint/2010/main" val="106550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6A4B952-6040-4E7D-8C59-F1F2721AC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F5B2C2A-9B5E-4119-82A5-E885B4484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613D347-BDF2-4561-A528-F26900F2F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B7A4A-65C6-4C7E-82F0-0A7E6C262318}" type="datetimeFigureOut">
              <a:rPr lang="pt-BR" smtClean="0"/>
              <a:t>05/04/2021</a:t>
            </a:fld>
            <a:endParaRPr lang="pt-BR"/>
          </a:p>
        </p:txBody>
      </p:sp>
      <p:sp>
        <p:nvSpPr>
          <p:cNvPr id="5" name="Espaço Reservado para Rodapé 4">
            <a:extLst>
              <a:ext uri="{FF2B5EF4-FFF2-40B4-BE49-F238E27FC236}">
                <a16:creationId xmlns:a16="http://schemas.microsoft.com/office/drawing/2014/main" id="{837C3427-A35D-4F23-8B6C-D92A0E96B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EF338CD-76EC-4B41-BDB3-6AE2E0B25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515A2-1B12-4424-AFD6-F7D1994B49E4}" type="slidenum">
              <a:rPr lang="pt-BR" smtClean="0"/>
              <a:t>‹nº›</a:t>
            </a:fld>
            <a:endParaRPr lang="pt-BR"/>
          </a:p>
        </p:txBody>
      </p:sp>
    </p:spTree>
    <p:extLst>
      <p:ext uri="{BB962C8B-B14F-4D97-AF65-F5344CB8AC3E}">
        <p14:creationId xmlns:p14="http://schemas.microsoft.com/office/powerpoint/2010/main" val="23017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817D8F3C-9AF3-4E14-A1E9-C18E056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277" y="345095"/>
            <a:ext cx="2837444" cy="2837444"/>
          </a:xfrm>
          <a:prstGeom prst="rect">
            <a:avLst/>
          </a:prstGeom>
        </p:spPr>
      </p:pic>
      <p:sp>
        <p:nvSpPr>
          <p:cNvPr id="6" name="Retângulo 5">
            <a:extLst>
              <a:ext uri="{FF2B5EF4-FFF2-40B4-BE49-F238E27FC236}">
                <a16:creationId xmlns:a16="http://schemas.microsoft.com/office/drawing/2014/main" id="{B4389071-C947-4213-AACF-9CA7FEC7643C}"/>
              </a:ext>
            </a:extLst>
          </p:cNvPr>
          <p:cNvSpPr/>
          <p:nvPr/>
        </p:nvSpPr>
        <p:spPr>
          <a:xfrm>
            <a:off x="1555333" y="3105834"/>
            <a:ext cx="9081332" cy="646331"/>
          </a:xfrm>
          <a:prstGeom prst="rect">
            <a:avLst/>
          </a:prstGeom>
          <a:noFill/>
        </p:spPr>
        <p:txBody>
          <a:bodyPr wrap="none" lIns="91440" tIns="45720" rIns="91440" bIns="45720">
            <a:spAutoFit/>
          </a:bodyPr>
          <a:lstStyle/>
          <a:p>
            <a:pPr algn="ctr"/>
            <a:r>
              <a:rPr lang="pt-BR" sz="3600" b="1" dirty="0">
                <a:ln w="12700" cmpd="sng">
                  <a:solidFill>
                    <a:srgbClr val="001CAE"/>
                  </a:solidFill>
                  <a:prstDash val="solid"/>
                </a:ln>
                <a:solidFill>
                  <a:srgbClr val="FEEA06"/>
                </a:solidFill>
                <a:latin typeface="Arial Narrow" panose="020B0606020202030204" pitchFamily="34" charset="0"/>
              </a:rPr>
              <a:t>PROGRAMME DE RECONAISSANCE DES CLUBS</a:t>
            </a:r>
            <a:endParaRPr lang="pt-BR" sz="3600" b="1" cap="none" spc="0" dirty="0">
              <a:ln w="12700" cmpd="sng">
                <a:solidFill>
                  <a:srgbClr val="001CAE"/>
                </a:solidFill>
                <a:prstDash val="solid"/>
              </a:ln>
              <a:solidFill>
                <a:srgbClr val="FEEA06"/>
              </a:solidFill>
              <a:effectLst/>
              <a:latin typeface="Arial Narrow" panose="020B0606020202030204" pitchFamily="34" charset="0"/>
            </a:endParaRPr>
          </a:p>
        </p:txBody>
      </p:sp>
      <p:sp>
        <p:nvSpPr>
          <p:cNvPr id="7" name="Retângulo 6">
            <a:extLst>
              <a:ext uri="{FF2B5EF4-FFF2-40B4-BE49-F238E27FC236}">
                <a16:creationId xmlns:a16="http://schemas.microsoft.com/office/drawing/2014/main" id="{8E59949D-1BA1-47D0-87F0-2D48AC905318}"/>
              </a:ext>
            </a:extLst>
          </p:cNvPr>
          <p:cNvSpPr/>
          <p:nvPr/>
        </p:nvSpPr>
        <p:spPr>
          <a:xfrm>
            <a:off x="3946284" y="3752165"/>
            <a:ext cx="4299447" cy="646331"/>
          </a:xfrm>
          <a:prstGeom prst="rect">
            <a:avLst/>
          </a:prstGeom>
          <a:noFill/>
        </p:spPr>
        <p:txBody>
          <a:bodyPr wrap="none" lIns="91440" tIns="45720" rIns="91440" bIns="45720">
            <a:spAutoFit/>
          </a:bodyPr>
          <a:lstStyle/>
          <a:p>
            <a:pPr algn="ctr"/>
            <a:r>
              <a:rPr lang="pt-BR" sz="3600" b="1" dirty="0">
                <a:ln w="12700" cmpd="sng">
                  <a:solidFill>
                    <a:srgbClr val="001CAE"/>
                  </a:solidFill>
                  <a:prstDash val="solid"/>
                </a:ln>
                <a:solidFill>
                  <a:srgbClr val="FEEA06"/>
                </a:solidFill>
                <a:latin typeface="Arial Narrow" panose="020B0606020202030204" pitchFamily="34" charset="0"/>
              </a:rPr>
              <a:t>RÉGIONAL / 2020-2021</a:t>
            </a:r>
            <a:endParaRPr lang="pt-BR" sz="3600" b="1" cap="none" spc="0" dirty="0">
              <a:ln w="12700" cmpd="sng">
                <a:solidFill>
                  <a:srgbClr val="001CAE"/>
                </a:solidFill>
                <a:prstDash val="solid"/>
              </a:ln>
              <a:solidFill>
                <a:srgbClr val="FEEA06"/>
              </a:solidFill>
              <a:effectLst/>
              <a:latin typeface="Arial Narrow" panose="020B0606020202030204" pitchFamily="34" charset="0"/>
            </a:endParaRPr>
          </a:p>
        </p:txBody>
      </p:sp>
      <p:sp>
        <p:nvSpPr>
          <p:cNvPr id="8" name="Retângulo 7">
            <a:extLst>
              <a:ext uri="{FF2B5EF4-FFF2-40B4-BE49-F238E27FC236}">
                <a16:creationId xmlns:a16="http://schemas.microsoft.com/office/drawing/2014/main" id="{52280CBB-9E16-4BB1-9B24-2AEBAA514A74}"/>
              </a:ext>
            </a:extLst>
          </p:cNvPr>
          <p:cNvSpPr/>
          <p:nvPr/>
        </p:nvSpPr>
        <p:spPr>
          <a:xfrm>
            <a:off x="3142306" y="4398496"/>
            <a:ext cx="5907386" cy="1200329"/>
          </a:xfrm>
          <a:prstGeom prst="rect">
            <a:avLst/>
          </a:prstGeom>
          <a:noFill/>
        </p:spPr>
        <p:txBody>
          <a:bodyPr wrap="none" lIns="91440" tIns="45720" rIns="91440" bIns="45720">
            <a:spAutoFit/>
          </a:bodyPr>
          <a:lstStyle/>
          <a:p>
            <a:pPr algn="ctr"/>
            <a:r>
              <a:rPr lang="pt-BR" sz="3600" b="1" dirty="0">
                <a:ln w="12700" cmpd="sng">
                  <a:solidFill>
                    <a:srgbClr val="001CAE"/>
                  </a:solidFill>
                  <a:prstDash val="solid"/>
                </a:ln>
                <a:solidFill>
                  <a:srgbClr val="FEEA06"/>
                </a:solidFill>
                <a:latin typeface="Arial Narrow" panose="020B0606020202030204" pitchFamily="34" charset="0"/>
              </a:rPr>
              <a:t>DÉVELOPPEMENT DU JOUEUR</a:t>
            </a:r>
          </a:p>
          <a:p>
            <a:pPr algn="ctr"/>
            <a:r>
              <a:rPr lang="pt-BR" sz="3600" b="1" cap="none" spc="0" dirty="0">
                <a:ln w="12700" cmpd="sng">
                  <a:solidFill>
                    <a:srgbClr val="001CAE"/>
                  </a:solidFill>
                  <a:prstDash val="solid"/>
                </a:ln>
                <a:solidFill>
                  <a:srgbClr val="FEEA06"/>
                </a:solidFill>
                <a:effectLst/>
                <a:latin typeface="Arial Narrow" panose="020B0606020202030204" pitchFamily="34" charset="0"/>
              </a:rPr>
              <a:t>DE U4 </a:t>
            </a:r>
            <a:r>
              <a:rPr lang="pt-BR" sz="3600" b="1" dirty="0">
                <a:ln w="12700" cmpd="sng">
                  <a:solidFill>
                    <a:srgbClr val="001CAE"/>
                  </a:solidFill>
                  <a:prstDash val="solid"/>
                </a:ln>
                <a:solidFill>
                  <a:srgbClr val="FEEA06"/>
                </a:solidFill>
                <a:latin typeface="Arial Narrow" panose="020B0606020202030204" pitchFamily="34" charset="0"/>
              </a:rPr>
              <a:t>À</a:t>
            </a:r>
            <a:r>
              <a:rPr lang="pt-BR" sz="3600" b="1" cap="none" spc="0" dirty="0">
                <a:ln w="12700" cmpd="sng">
                  <a:solidFill>
                    <a:srgbClr val="001CAE"/>
                  </a:solidFill>
                  <a:prstDash val="solid"/>
                </a:ln>
                <a:solidFill>
                  <a:srgbClr val="FEEA06"/>
                </a:solidFill>
                <a:effectLst/>
                <a:latin typeface="Arial Narrow" panose="020B0606020202030204" pitchFamily="34" charset="0"/>
              </a:rPr>
              <a:t> SÉNIOR</a:t>
            </a:r>
          </a:p>
        </p:txBody>
      </p:sp>
      <p:sp>
        <p:nvSpPr>
          <p:cNvPr id="9" name="Retângulo 8">
            <a:extLst>
              <a:ext uri="{FF2B5EF4-FFF2-40B4-BE49-F238E27FC236}">
                <a16:creationId xmlns:a16="http://schemas.microsoft.com/office/drawing/2014/main" id="{38ABDE60-CFBE-4F2A-97A1-C37A4FDD0434}"/>
              </a:ext>
            </a:extLst>
          </p:cNvPr>
          <p:cNvSpPr/>
          <p:nvPr/>
        </p:nvSpPr>
        <p:spPr>
          <a:xfrm>
            <a:off x="1062045" y="5834478"/>
            <a:ext cx="10355720" cy="523220"/>
          </a:xfrm>
          <a:prstGeom prst="rect">
            <a:avLst/>
          </a:prstGeom>
          <a:noFill/>
        </p:spPr>
        <p:txBody>
          <a:bodyPr wrap="none" lIns="91440" tIns="45720" rIns="91440" bIns="45720">
            <a:spAutoFit/>
          </a:bodyPr>
          <a:lstStyle/>
          <a:p>
            <a:pPr algn="ctr"/>
            <a:r>
              <a:rPr lang="pt-BR" sz="2800" b="1" dirty="0">
                <a:ln w="12700" cmpd="sng">
                  <a:solidFill>
                    <a:srgbClr val="001CAE"/>
                  </a:solidFill>
                  <a:prstDash val="solid"/>
                </a:ln>
                <a:solidFill>
                  <a:srgbClr val="FEEA06"/>
                </a:solidFill>
                <a:latin typeface="Arial Narrow" panose="020B0606020202030204" pitchFamily="34" charset="0"/>
              </a:rPr>
              <a:t>PRÉSENTATION AUX MEMBRES – JOUEURS – PARENTS – BÉNÉVOLES</a:t>
            </a:r>
            <a:endParaRPr lang="pt-BR" sz="2800" b="1" cap="none" spc="0" dirty="0">
              <a:ln w="12700" cmpd="sng">
                <a:solidFill>
                  <a:srgbClr val="001CAE"/>
                </a:solidFill>
                <a:prstDash val="solid"/>
              </a:ln>
              <a:solidFill>
                <a:srgbClr val="FEEA06"/>
              </a:solidFill>
              <a:effectLst/>
              <a:latin typeface="Arial Narrow" panose="020B0606020202030204" pitchFamily="34" charset="0"/>
            </a:endParaRPr>
          </a:p>
        </p:txBody>
      </p:sp>
    </p:spTree>
    <p:extLst>
      <p:ext uri="{BB962C8B-B14F-4D97-AF65-F5344CB8AC3E}">
        <p14:creationId xmlns:p14="http://schemas.microsoft.com/office/powerpoint/2010/main" val="298683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55809F77-72EF-40BF-A504-6028382F1C2D}"/>
              </a:ext>
            </a:extLst>
          </p:cNvPr>
          <p:cNvSpPr/>
          <p:nvPr/>
        </p:nvSpPr>
        <p:spPr>
          <a:xfrm>
            <a:off x="37061" y="1271409"/>
            <a:ext cx="9622506" cy="707886"/>
          </a:xfrm>
          <a:prstGeom prst="rect">
            <a:avLst/>
          </a:prstGeom>
          <a:noFill/>
        </p:spPr>
        <p:txBody>
          <a:bodyPr wrap="none" lIns="91440" tIns="45720" rIns="91440" bIns="45720">
            <a:spAutoFit/>
          </a:bodyPr>
          <a:lstStyle/>
          <a:p>
            <a:pPr algn="ctr"/>
            <a:r>
              <a:rPr lang="pt-BR" sz="4000" b="1" dirty="0">
                <a:ln w="12700" cmpd="sng">
                  <a:solidFill>
                    <a:srgbClr val="001CAE"/>
                  </a:solidFill>
                  <a:prstDash val="solid"/>
                </a:ln>
                <a:solidFill>
                  <a:srgbClr val="FFEA07"/>
                </a:solidFill>
                <a:latin typeface="Arial Narrow" panose="020B0606020202030204" pitchFamily="34" charset="0"/>
              </a:rPr>
              <a:t>ÉVALUATION – SUIVI – RÉTROACTION - BILAN</a:t>
            </a:r>
            <a:endParaRPr lang="pt-BR" sz="4000" b="1" cap="none" spc="0" dirty="0">
              <a:ln w="12700" cmpd="sng">
                <a:solidFill>
                  <a:srgbClr val="001CAE"/>
                </a:solidFill>
                <a:prstDash val="solid"/>
              </a:ln>
              <a:solidFill>
                <a:srgbClr val="FFEA07"/>
              </a:solidFill>
              <a:effectLst/>
              <a:latin typeface="Arial Narrow" panose="020B0606020202030204" pitchFamily="34" charset="0"/>
            </a:endParaRPr>
          </a:p>
        </p:txBody>
      </p:sp>
      <p:sp>
        <p:nvSpPr>
          <p:cNvPr id="11" name="Retângulo 10">
            <a:extLst>
              <a:ext uri="{FF2B5EF4-FFF2-40B4-BE49-F238E27FC236}">
                <a16:creationId xmlns:a16="http://schemas.microsoft.com/office/drawing/2014/main" id="{02865E3D-D574-45C8-AA03-C4F2C79F55EF}"/>
              </a:ext>
            </a:extLst>
          </p:cNvPr>
          <p:cNvSpPr/>
          <p:nvPr/>
        </p:nvSpPr>
        <p:spPr>
          <a:xfrm>
            <a:off x="294744" y="2120151"/>
            <a:ext cx="7904728" cy="1692771"/>
          </a:xfrm>
          <a:prstGeom prst="rect">
            <a:avLst/>
          </a:prstGeom>
          <a:noFill/>
        </p:spPr>
        <p:txBody>
          <a:bodyPr wrap="none" lIns="91440" tIns="45720" rIns="91440" bIns="45720">
            <a:spAutoFit/>
          </a:bodyPr>
          <a:lstStyle/>
          <a:p>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Centre de développement de club</a:t>
            </a: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Échange sur la progression du joueur (Fiche de suivi du joueur)</a:t>
            </a:r>
          </a:p>
          <a:p>
            <a:pPr marL="342900" indent="-342900">
              <a:buFont typeface="Arial" panose="020B0604020202020204" pitchFamily="34" charset="0"/>
              <a:buChar char="•"/>
            </a:pP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Évaluation à partir de U-9 pour la répartition des groupes d’entraînements</a:t>
            </a: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Rétroaction avec les parentes sur le suivi</a:t>
            </a:r>
          </a:p>
          <a:p>
            <a:pPr marL="342900" indent="-342900">
              <a:buFont typeface="Arial" panose="020B0604020202020204" pitchFamily="34" charset="0"/>
              <a:buChar char="•"/>
            </a:pP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Principe d’équipe ouverte</a:t>
            </a:r>
            <a:endPar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2" name="Retângulo 11">
            <a:extLst>
              <a:ext uri="{FF2B5EF4-FFF2-40B4-BE49-F238E27FC236}">
                <a16:creationId xmlns:a16="http://schemas.microsoft.com/office/drawing/2014/main" id="{B41C4F18-6996-4D61-87C3-ED6103D28F77}"/>
              </a:ext>
            </a:extLst>
          </p:cNvPr>
          <p:cNvSpPr/>
          <p:nvPr/>
        </p:nvSpPr>
        <p:spPr>
          <a:xfrm>
            <a:off x="223078" y="4010446"/>
            <a:ext cx="5618846" cy="2677656"/>
          </a:xfrm>
          <a:prstGeom prst="rect">
            <a:avLst/>
          </a:prstGeom>
          <a:noFill/>
        </p:spPr>
        <p:txBody>
          <a:bodyPr wrap="none" lIns="91440" tIns="45720" rIns="91440" bIns="45720">
            <a:spAutoFit/>
          </a:bodyPr>
          <a:lstStyle/>
          <a:p>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Lien avec les autres partenaires dans </a:t>
            </a:r>
          </a:p>
          <a:p>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l’accompagnement du joueur</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Échange</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s en CT sur les joueurs à potentiel</a:t>
            </a: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Suivi du d</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évellopement régional </a:t>
            </a:r>
          </a:p>
          <a:p>
            <a:pPr marL="342900" indent="-342900">
              <a:buFont typeface="Arial" panose="020B0604020202020204" pitchFamily="34" charset="0"/>
              <a:buChar char="•"/>
            </a:pP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Suivi</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du</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dévellopement</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ré</a:t>
            </a: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gional</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(PSR)</a:t>
            </a:r>
          </a:p>
          <a:p>
            <a:pPr marL="342900" indent="-342900">
              <a:buFont typeface="Arial" panose="020B0604020202020204" pitchFamily="34" charset="0"/>
              <a:buChar char="•"/>
            </a:pP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Évaluation</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continue </a:t>
            </a: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des</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joueurs</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 et AA (CT)</a:t>
            </a:r>
          </a:p>
          <a:p>
            <a:pPr marL="342900" indent="-342900">
              <a:buFont typeface="Arial" panose="020B0604020202020204" pitchFamily="34" charset="0"/>
              <a:buChar char="•"/>
            </a:pP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Oportunités</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de </a:t>
            </a: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jouer</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en</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catégories</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t>
            </a:r>
            <a:r>
              <a:rPr lang="pt-BR" sz="2000" b="1"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supérieurs</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(CT)</a:t>
            </a:r>
          </a:p>
          <a:p>
            <a:pPr marL="342900" indent="-342900">
              <a:buFont typeface="Arial" panose="020B0604020202020204" pitchFamily="34" charset="0"/>
              <a:buChar char="•"/>
            </a:pPr>
            <a:r>
              <a:rPr lang="pt-BR" sz="2000" b="1" cap="none" spc="0" dirty="0" err="1">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Joueurs</a:t>
            </a: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A et AA (CT)</a:t>
            </a:r>
          </a:p>
        </p:txBody>
      </p:sp>
      <p:pic>
        <p:nvPicPr>
          <p:cNvPr id="13" name="Imagem 12">
            <a:extLst>
              <a:ext uri="{FF2B5EF4-FFF2-40B4-BE49-F238E27FC236}">
                <a16:creationId xmlns:a16="http://schemas.microsoft.com/office/drawing/2014/main" id="{87227D6C-6E4B-4107-AB31-E3550362E127}"/>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6625401" y="2795825"/>
            <a:ext cx="5271855" cy="3516675"/>
          </a:xfrm>
          <a:prstGeom prst="ellipse">
            <a:avLst/>
          </a:prstGeom>
          <a:ln>
            <a:noFill/>
          </a:ln>
          <a:effectLst>
            <a:softEdge rad="112500"/>
          </a:effectLst>
        </p:spPr>
      </p:pic>
    </p:spTree>
    <p:extLst>
      <p:ext uri="{BB962C8B-B14F-4D97-AF65-F5344CB8AC3E}">
        <p14:creationId xmlns:p14="http://schemas.microsoft.com/office/powerpoint/2010/main" val="235699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55809F77-72EF-40BF-A504-6028382F1C2D}"/>
              </a:ext>
            </a:extLst>
          </p:cNvPr>
          <p:cNvSpPr/>
          <p:nvPr/>
        </p:nvSpPr>
        <p:spPr>
          <a:xfrm>
            <a:off x="485350" y="737037"/>
            <a:ext cx="8721939" cy="1323439"/>
          </a:xfrm>
          <a:prstGeom prst="rect">
            <a:avLst/>
          </a:prstGeom>
          <a:noFill/>
        </p:spPr>
        <p:txBody>
          <a:bodyPr wrap="none" lIns="91440" tIns="45720" rIns="91440" bIns="45720">
            <a:spAutoFit/>
          </a:bodyPr>
          <a:lstStyle/>
          <a:p>
            <a:r>
              <a:rPr lang="pt-BR" sz="4000" b="1" cap="none" spc="0" dirty="0">
                <a:ln w="12700" cmpd="sng">
                  <a:solidFill>
                    <a:srgbClr val="001CAE"/>
                  </a:solidFill>
                  <a:prstDash val="solid"/>
                </a:ln>
                <a:solidFill>
                  <a:srgbClr val="FFEA07"/>
                </a:solidFill>
                <a:effectLst/>
                <a:latin typeface="Arial Narrow" panose="020B0606020202030204" pitchFamily="34" charset="0"/>
              </a:rPr>
              <a:t>PHILOSOPHIE ET STRAT</a:t>
            </a:r>
            <a:r>
              <a:rPr lang="pt-BR" sz="4000" b="1" dirty="0">
                <a:ln w="12700" cmpd="sng">
                  <a:solidFill>
                    <a:srgbClr val="001CAE"/>
                  </a:solidFill>
                  <a:prstDash val="solid"/>
                </a:ln>
                <a:solidFill>
                  <a:srgbClr val="FFEA07"/>
                </a:solidFill>
                <a:latin typeface="Arial Narrow" panose="020B0606020202030204" pitchFamily="34" charset="0"/>
              </a:rPr>
              <a:t>ÉGIES DU CLUB:</a:t>
            </a:r>
          </a:p>
          <a:p>
            <a:r>
              <a:rPr lang="pt-BR" sz="4000" b="1" cap="none" spc="0" dirty="0">
                <a:ln w="12700" cmpd="sng">
                  <a:solidFill>
                    <a:srgbClr val="001CAE"/>
                  </a:solidFill>
                  <a:prstDash val="solid"/>
                </a:ln>
                <a:solidFill>
                  <a:srgbClr val="FFEA07"/>
                </a:solidFill>
                <a:effectLst/>
                <a:latin typeface="Arial Narrow" panose="020B0606020202030204" pitchFamily="34" charset="0"/>
              </a:rPr>
              <a:t>Recrutement et rétention</a:t>
            </a:r>
          </a:p>
        </p:txBody>
      </p:sp>
      <p:pic>
        <p:nvPicPr>
          <p:cNvPr id="3" name="Imagem 2">
            <a:extLst>
              <a:ext uri="{FF2B5EF4-FFF2-40B4-BE49-F238E27FC236}">
                <a16:creationId xmlns:a16="http://schemas.microsoft.com/office/drawing/2014/main" id="{9F1D43B5-FF6D-49C9-8A98-08F7A593A5D3}"/>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b="7871"/>
          <a:stretch/>
        </p:blipFill>
        <p:spPr>
          <a:xfrm>
            <a:off x="267287" y="1860422"/>
            <a:ext cx="5828713" cy="3052690"/>
          </a:xfrm>
          <a:prstGeom prst="ellipse">
            <a:avLst/>
          </a:prstGeom>
          <a:ln>
            <a:noFill/>
          </a:ln>
          <a:effectLst>
            <a:softEdge rad="112500"/>
          </a:effectLst>
        </p:spPr>
      </p:pic>
      <p:sp>
        <p:nvSpPr>
          <p:cNvPr id="4" name="ZoneTexte 3">
            <a:extLst>
              <a:ext uri="{FF2B5EF4-FFF2-40B4-BE49-F238E27FC236}">
                <a16:creationId xmlns:a16="http://schemas.microsoft.com/office/drawing/2014/main" id="{4B3E4A2F-B2B9-4EF1-AA48-9F4E5EB727F4}"/>
              </a:ext>
            </a:extLst>
          </p:cNvPr>
          <p:cNvSpPr txBox="1"/>
          <p:nvPr/>
        </p:nvSpPr>
        <p:spPr>
          <a:xfrm>
            <a:off x="6614160" y="1735684"/>
            <a:ext cx="3810000" cy="1200329"/>
          </a:xfrm>
          <a:prstGeom prst="rect">
            <a:avLst/>
          </a:prstGeom>
          <a:noFill/>
        </p:spPr>
        <p:txBody>
          <a:bodyPr wrap="square" rtlCol="0">
            <a:spAutoFit/>
          </a:bodyPr>
          <a:lstStyle/>
          <a:p>
            <a:pPr marL="285750" indent="-285750">
              <a:buFontTx/>
              <a:buChar char="-"/>
            </a:pPr>
            <a:r>
              <a:rPr lang="fr-CA" sz="2400" dirty="0">
                <a:solidFill>
                  <a:schemeClr val="accent4"/>
                </a:solidFill>
              </a:rPr>
              <a:t>Les entraînements</a:t>
            </a:r>
          </a:p>
          <a:p>
            <a:pPr marL="285750" indent="-285750">
              <a:buFontTx/>
              <a:buChar char="-"/>
            </a:pPr>
            <a:r>
              <a:rPr lang="fr-CA" sz="2400" dirty="0">
                <a:solidFill>
                  <a:schemeClr val="accent4"/>
                </a:solidFill>
              </a:rPr>
              <a:t>Les matchs</a:t>
            </a:r>
          </a:p>
          <a:p>
            <a:pPr marL="285750" indent="-285750">
              <a:buFontTx/>
              <a:buChar char="-"/>
            </a:pPr>
            <a:r>
              <a:rPr lang="fr-CA" sz="2400" dirty="0">
                <a:solidFill>
                  <a:schemeClr val="accent4"/>
                </a:solidFill>
              </a:rPr>
              <a:t>La formation</a:t>
            </a:r>
          </a:p>
        </p:txBody>
      </p:sp>
    </p:spTree>
    <p:extLst>
      <p:ext uri="{BB962C8B-B14F-4D97-AF65-F5344CB8AC3E}">
        <p14:creationId xmlns:p14="http://schemas.microsoft.com/office/powerpoint/2010/main" val="184221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55809F77-72EF-40BF-A504-6028382F1C2D}"/>
              </a:ext>
            </a:extLst>
          </p:cNvPr>
          <p:cNvSpPr/>
          <p:nvPr/>
        </p:nvSpPr>
        <p:spPr>
          <a:xfrm>
            <a:off x="102371" y="1281208"/>
            <a:ext cx="8487901" cy="707886"/>
          </a:xfrm>
          <a:prstGeom prst="rect">
            <a:avLst/>
          </a:prstGeom>
          <a:noFill/>
        </p:spPr>
        <p:txBody>
          <a:bodyPr wrap="none" lIns="91440" tIns="45720" rIns="91440" bIns="45720">
            <a:spAutoFit/>
          </a:bodyPr>
          <a:lstStyle/>
          <a:p>
            <a:r>
              <a:rPr lang="pt-BR" sz="4000" b="1" cap="none" spc="0" dirty="0">
                <a:ln w="12700" cmpd="sng">
                  <a:solidFill>
                    <a:srgbClr val="001CAE"/>
                  </a:solidFill>
                  <a:prstDash val="solid"/>
                </a:ln>
                <a:solidFill>
                  <a:srgbClr val="FFEA07"/>
                </a:solidFill>
                <a:effectLst/>
                <a:latin typeface="Arial Narrow" panose="020B0606020202030204" pitchFamily="34" charset="0"/>
              </a:rPr>
              <a:t>PHILOSOPHIE ET STRAT</a:t>
            </a:r>
            <a:r>
              <a:rPr lang="pt-BR" sz="4000" b="1" dirty="0">
                <a:ln w="12700" cmpd="sng">
                  <a:solidFill>
                    <a:srgbClr val="001CAE"/>
                  </a:solidFill>
                  <a:prstDash val="solid"/>
                </a:ln>
                <a:solidFill>
                  <a:srgbClr val="FFEA07"/>
                </a:solidFill>
                <a:latin typeface="Arial Narrow" panose="020B0606020202030204" pitchFamily="34" charset="0"/>
              </a:rPr>
              <a:t>ÉGIES DU CLUB</a:t>
            </a:r>
            <a:endParaRPr lang="pt-BR" sz="4000" b="1" cap="none" spc="0" dirty="0">
              <a:ln w="12700" cmpd="sng">
                <a:solidFill>
                  <a:srgbClr val="001CAE"/>
                </a:solidFill>
                <a:prstDash val="solid"/>
              </a:ln>
              <a:solidFill>
                <a:srgbClr val="FFEA07"/>
              </a:solidFill>
              <a:effectLst/>
              <a:latin typeface="Arial Narrow" panose="020B0606020202030204" pitchFamily="34" charset="0"/>
            </a:endParaRPr>
          </a:p>
        </p:txBody>
      </p:sp>
      <p:pic>
        <p:nvPicPr>
          <p:cNvPr id="3" name="Imagem 2">
            <a:extLst>
              <a:ext uri="{FF2B5EF4-FFF2-40B4-BE49-F238E27FC236}">
                <a16:creationId xmlns:a16="http://schemas.microsoft.com/office/drawing/2014/main" id="{9F1D43B5-FF6D-49C9-8A98-08F7A593A5D3}"/>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7554351" y="3351976"/>
            <a:ext cx="4637649" cy="2416156"/>
          </a:xfrm>
          <a:prstGeom prst="ellipse">
            <a:avLst/>
          </a:prstGeom>
          <a:ln>
            <a:noFill/>
          </a:ln>
          <a:effectLst>
            <a:softEdge rad="112500"/>
          </a:effectLst>
        </p:spPr>
      </p:pic>
      <p:sp>
        <p:nvSpPr>
          <p:cNvPr id="7" name="Retângulo 6">
            <a:extLst>
              <a:ext uri="{FF2B5EF4-FFF2-40B4-BE49-F238E27FC236}">
                <a16:creationId xmlns:a16="http://schemas.microsoft.com/office/drawing/2014/main" id="{716F7443-5A80-4B99-AEC8-5045E30AD6E9}"/>
              </a:ext>
            </a:extLst>
          </p:cNvPr>
          <p:cNvSpPr/>
          <p:nvPr/>
        </p:nvSpPr>
        <p:spPr>
          <a:xfrm>
            <a:off x="294744" y="2120151"/>
            <a:ext cx="7931980" cy="2985433"/>
          </a:xfrm>
          <a:prstGeom prst="rect">
            <a:avLst/>
          </a:prstGeom>
          <a:noFill/>
        </p:spPr>
        <p:txBody>
          <a:bodyPr wrap="none" lIns="91440" tIns="45720" rIns="91440" bIns="45720">
            <a:spAutoFit/>
          </a:bodyPr>
          <a:lstStyle/>
          <a:p>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ÉVOLUTION DE LA FORMATION ET DE L’ENCADREMENT</a:t>
            </a:r>
          </a:p>
          <a:p>
            <a:endPar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a:p>
            <a:pPr marL="342900" indent="-342900">
              <a:buFont typeface="Arial" panose="020B0604020202020204" pitchFamily="34" charset="0"/>
              <a:buChar char="•"/>
            </a:pP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Prioriser le développement du joueur (Le jeu avant l’enjeu)</a:t>
            </a: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Prioriser la formation de l’entraîneur (Parcours du joueur-éducateur)</a:t>
            </a:r>
          </a:p>
          <a:p>
            <a:pPr marL="342900" indent="-342900">
              <a:buFont typeface="Arial" panose="020B0604020202020204" pitchFamily="34" charset="0"/>
              <a:buChar char="•"/>
            </a:pP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Prioriser la formation de l’arbitre (Parcours du joueur-arbitre)</a:t>
            </a:r>
          </a:p>
          <a:p>
            <a:pPr marL="342900" indent="-342900">
              <a:buFont typeface="Arial" panose="020B0604020202020204" pitchFamily="34" charset="0"/>
              <a:buChar char="•"/>
            </a:pPr>
            <a:r>
              <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Prio</a:t>
            </a: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riser le CDC et la Ligue de Développement (Entraînement par plateaux)</a:t>
            </a:r>
          </a:p>
          <a:p>
            <a:pPr marL="342900" indent="-342900">
              <a:buFont typeface="Arial" panose="020B0604020202020204" pitchFamily="34" charset="0"/>
              <a:buChar char="•"/>
            </a:pPr>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Offrir des opportunités de compétition intéressante pour l’ensemble</a:t>
            </a:r>
          </a:p>
          <a:p>
            <a:r>
              <a:rPr lang="pt-BR" sz="20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      des catégories du Club, de U13 jusqu’à Senior (+ + +)</a:t>
            </a:r>
          </a:p>
          <a:p>
            <a:endParaRPr lang="pt-BR" sz="20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6497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817D8F3C-9AF3-4E14-A1E9-C18E056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685" y="294442"/>
            <a:ext cx="3368339" cy="3368339"/>
          </a:xfrm>
          <a:prstGeom prst="rect">
            <a:avLst/>
          </a:prstGeom>
        </p:spPr>
      </p:pic>
      <p:sp>
        <p:nvSpPr>
          <p:cNvPr id="8" name="Retângulo 7">
            <a:extLst>
              <a:ext uri="{FF2B5EF4-FFF2-40B4-BE49-F238E27FC236}">
                <a16:creationId xmlns:a16="http://schemas.microsoft.com/office/drawing/2014/main" id="{52280CBB-9E16-4BB1-9B24-2AEBAA514A74}"/>
              </a:ext>
            </a:extLst>
          </p:cNvPr>
          <p:cNvSpPr/>
          <p:nvPr/>
        </p:nvSpPr>
        <p:spPr>
          <a:xfrm>
            <a:off x="3785157" y="3477293"/>
            <a:ext cx="3775394" cy="1569660"/>
          </a:xfrm>
          <a:prstGeom prst="rect">
            <a:avLst/>
          </a:prstGeom>
          <a:noFill/>
        </p:spPr>
        <p:txBody>
          <a:bodyPr wrap="none" lIns="91440" tIns="45720" rIns="91440" bIns="45720">
            <a:spAutoFit/>
          </a:bodyPr>
          <a:lstStyle/>
          <a:p>
            <a:pPr algn="ctr"/>
            <a:r>
              <a:rPr lang="pt-BR" sz="9600" b="1" cap="none" spc="0" dirty="0">
                <a:ln w="12700" cmpd="sng">
                  <a:solidFill>
                    <a:srgbClr val="001CAE"/>
                  </a:solidFill>
                  <a:prstDash val="solid"/>
                </a:ln>
                <a:solidFill>
                  <a:srgbClr val="FEEA06"/>
                </a:solidFill>
                <a:effectLst/>
                <a:latin typeface="Arial Narrow" panose="020B0606020202030204" pitchFamily="34" charset="0"/>
              </a:rPr>
              <a:t>MERCI!</a:t>
            </a:r>
          </a:p>
        </p:txBody>
      </p:sp>
      <p:sp>
        <p:nvSpPr>
          <p:cNvPr id="9" name="Retângulo 8">
            <a:extLst>
              <a:ext uri="{FF2B5EF4-FFF2-40B4-BE49-F238E27FC236}">
                <a16:creationId xmlns:a16="http://schemas.microsoft.com/office/drawing/2014/main" id="{38ABDE60-CFBE-4F2A-97A1-C37A4FDD0434}"/>
              </a:ext>
            </a:extLst>
          </p:cNvPr>
          <p:cNvSpPr/>
          <p:nvPr/>
        </p:nvSpPr>
        <p:spPr>
          <a:xfrm>
            <a:off x="2830186" y="5013637"/>
            <a:ext cx="5685338" cy="1692771"/>
          </a:xfrm>
          <a:prstGeom prst="rect">
            <a:avLst/>
          </a:prstGeom>
          <a:noFill/>
        </p:spPr>
        <p:txBody>
          <a:bodyPr wrap="none" lIns="91440" tIns="45720" rIns="91440" bIns="45720">
            <a:spAutoFit/>
          </a:bodyPr>
          <a:lstStyle/>
          <a:p>
            <a:pPr algn="ctr" fontAlgn="base"/>
            <a:r>
              <a:rPr lang="fr-FR" sz="32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Club de Soccer de la Vallée de l'Or</a:t>
            </a:r>
            <a:r>
              <a:rPr lang="fr-FR" sz="2400" b="1" dirty="0">
                <a:ln>
                  <a:solidFill>
                    <a:srgbClr val="001CAE"/>
                  </a:solidFill>
                </a:ln>
                <a:solidFill>
                  <a:srgbClr val="FFEA07"/>
                </a:solidFill>
                <a:latin typeface="Arial Narrow" panose="020B0606020202030204" pitchFamily="34" charset="0"/>
              </a:rPr>
              <a:t>​</a:t>
            </a:r>
          </a:p>
          <a:p>
            <a:pPr algn="ctr" fontAlgn="base"/>
            <a:r>
              <a:rPr lang="fr-FR" sz="24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580, 7e rue - Val-d'Or, </a:t>
            </a:r>
            <a:r>
              <a:rPr lang="fr-FR" sz="2400" b="1" dirty="0" err="1">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Qc</a:t>
            </a:r>
            <a:r>
              <a:rPr lang="fr-FR" sz="24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 - J9P 3P3</a:t>
            </a:r>
          </a:p>
          <a:p>
            <a:pPr algn="ctr" fontAlgn="base"/>
            <a:r>
              <a:rPr lang="fr-FR" sz="24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Courriel: csvo@cablevision.qc.ca</a:t>
            </a:r>
            <a:br>
              <a:rPr lang="fr-FR" sz="24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br>
            <a:r>
              <a:rPr lang="fr-FR" sz="2400" b="1" dirty="0">
                <a:ln>
                  <a:solidFill>
                    <a:srgbClr val="001CAE"/>
                  </a:solidFill>
                </a:ln>
                <a:solidFill>
                  <a:srgbClr val="FFEA07"/>
                </a:solidFill>
                <a:effectLst>
                  <a:outerShdw blurRad="38100" dist="38100" dir="2700000" algn="tl">
                    <a:srgbClr val="000000">
                      <a:alpha val="43137"/>
                    </a:srgbClr>
                  </a:outerShdw>
                </a:effectLst>
                <a:latin typeface="Arial Narrow" panose="020B0606020202030204" pitchFamily="34" charset="0"/>
              </a:rPr>
              <a:t>Tel: (819)825-7683</a:t>
            </a:r>
          </a:p>
        </p:txBody>
      </p:sp>
    </p:spTree>
    <p:extLst>
      <p:ext uri="{BB962C8B-B14F-4D97-AF65-F5344CB8AC3E}">
        <p14:creationId xmlns:p14="http://schemas.microsoft.com/office/powerpoint/2010/main" val="142290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7" name="Retângulo 6">
            <a:extLst>
              <a:ext uri="{FF2B5EF4-FFF2-40B4-BE49-F238E27FC236}">
                <a16:creationId xmlns:a16="http://schemas.microsoft.com/office/drawing/2014/main" id="{D7261711-0D85-4BF6-A6A6-A2F910E930F2}"/>
              </a:ext>
            </a:extLst>
          </p:cNvPr>
          <p:cNvSpPr/>
          <p:nvPr/>
        </p:nvSpPr>
        <p:spPr>
          <a:xfrm>
            <a:off x="1992543" y="4540498"/>
            <a:ext cx="3760965" cy="646331"/>
          </a:xfrm>
          <a:prstGeom prst="rect">
            <a:avLst/>
          </a:prstGeom>
          <a:noFill/>
        </p:spPr>
        <p:txBody>
          <a:bodyPr wrap="none" lIns="91440" tIns="45720" rIns="91440" bIns="45720">
            <a:spAutoFit/>
          </a:bodyPr>
          <a:lstStyle/>
          <a:p>
            <a:pPr algn="ctr"/>
            <a:r>
              <a:rPr lang="pt-BR" sz="3600" b="1" dirty="0" err="1">
                <a:ln w="12700" cmpd="sng">
                  <a:solidFill>
                    <a:srgbClr val="001CAE"/>
                  </a:solidFill>
                  <a:prstDash val="solid"/>
                </a:ln>
                <a:solidFill>
                  <a:srgbClr val="FEEA06"/>
                </a:solidFill>
                <a:latin typeface="Arial Narrow" panose="020B0606020202030204" pitchFamily="34" charset="0"/>
              </a:rPr>
              <a:t>Sébastien</a:t>
            </a:r>
            <a:r>
              <a:rPr lang="pt-BR" sz="3600" b="1" dirty="0">
                <a:ln w="12700" cmpd="sng">
                  <a:solidFill>
                    <a:srgbClr val="001CAE"/>
                  </a:solidFill>
                  <a:prstDash val="solid"/>
                </a:ln>
                <a:solidFill>
                  <a:srgbClr val="FEEA06"/>
                </a:solidFill>
                <a:latin typeface="Arial Narrow" panose="020B0606020202030204" pitchFamily="34" charset="0"/>
              </a:rPr>
              <a:t> </a:t>
            </a:r>
            <a:r>
              <a:rPr lang="pt-BR" sz="3600" b="1" dirty="0" err="1">
                <a:ln w="12700" cmpd="sng">
                  <a:solidFill>
                    <a:srgbClr val="001CAE"/>
                  </a:solidFill>
                  <a:prstDash val="solid"/>
                </a:ln>
                <a:solidFill>
                  <a:srgbClr val="FEEA06"/>
                </a:solidFill>
                <a:latin typeface="Arial Narrow" panose="020B0606020202030204" pitchFamily="34" charset="0"/>
              </a:rPr>
              <a:t>Sylvestre</a:t>
            </a:r>
            <a:endParaRPr lang="pt-BR" sz="3600" b="1" cap="none" spc="0" dirty="0">
              <a:ln w="12700" cmpd="sng">
                <a:solidFill>
                  <a:srgbClr val="001CAE"/>
                </a:solidFill>
                <a:prstDash val="solid"/>
              </a:ln>
              <a:solidFill>
                <a:srgbClr val="FEEA06"/>
              </a:solidFill>
              <a:effectLst/>
              <a:latin typeface="Arial Narrow" panose="020B0606020202030204" pitchFamily="34" charset="0"/>
            </a:endParaRPr>
          </a:p>
        </p:txBody>
      </p:sp>
      <p:sp>
        <p:nvSpPr>
          <p:cNvPr id="8" name="Retângulo 7">
            <a:extLst>
              <a:ext uri="{FF2B5EF4-FFF2-40B4-BE49-F238E27FC236}">
                <a16:creationId xmlns:a16="http://schemas.microsoft.com/office/drawing/2014/main" id="{7DB3E616-20C8-4A05-B252-DD026D184F25}"/>
              </a:ext>
            </a:extLst>
          </p:cNvPr>
          <p:cNvSpPr/>
          <p:nvPr/>
        </p:nvSpPr>
        <p:spPr>
          <a:xfrm>
            <a:off x="2568437" y="5186829"/>
            <a:ext cx="2609176" cy="461665"/>
          </a:xfrm>
          <a:prstGeom prst="rect">
            <a:avLst/>
          </a:prstGeom>
          <a:noFill/>
        </p:spPr>
        <p:txBody>
          <a:bodyPr wrap="none" lIns="91440" tIns="45720" rIns="91440" bIns="45720">
            <a:spAutoFit/>
          </a:bodyPr>
          <a:lstStyle/>
          <a:p>
            <a:pPr algn="ctr"/>
            <a:r>
              <a:rPr lang="pt-BR" sz="2400" b="1" cap="none" spc="0" dirty="0" err="1">
                <a:ln w="12700" cmpd="sng">
                  <a:solidFill>
                    <a:srgbClr val="001CAE"/>
                  </a:solidFill>
                  <a:prstDash val="solid"/>
                </a:ln>
                <a:solidFill>
                  <a:srgbClr val="FEEA06"/>
                </a:solidFill>
                <a:effectLst/>
                <a:latin typeface="Arial Narrow" panose="020B0606020202030204" pitchFamily="34" charset="0"/>
              </a:rPr>
              <a:t>Directeur</a:t>
            </a:r>
            <a:r>
              <a:rPr lang="pt-BR" sz="2400" b="1" cap="none" spc="0" dirty="0">
                <a:ln w="12700" cmpd="sng">
                  <a:solidFill>
                    <a:srgbClr val="001CAE"/>
                  </a:solidFill>
                  <a:prstDash val="solid"/>
                </a:ln>
                <a:solidFill>
                  <a:srgbClr val="FEEA06"/>
                </a:solidFill>
                <a:effectLst/>
                <a:latin typeface="Arial Narrow" panose="020B0606020202030204" pitchFamily="34" charset="0"/>
              </a:rPr>
              <a:t> </a:t>
            </a:r>
            <a:r>
              <a:rPr lang="pt-BR" sz="2400" b="1" cap="none" spc="0" dirty="0" err="1">
                <a:ln w="12700" cmpd="sng">
                  <a:solidFill>
                    <a:srgbClr val="001CAE"/>
                  </a:solidFill>
                  <a:prstDash val="solid"/>
                </a:ln>
                <a:solidFill>
                  <a:srgbClr val="FEEA06"/>
                </a:solidFill>
                <a:effectLst/>
                <a:latin typeface="Arial Narrow" panose="020B0606020202030204" pitchFamily="34" charset="0"/>
              </a:rPr>
              <a:t>Technique</a:t>
            </a:r>
            <a:endParaRPr lang="pt-BR" sz="2400" b="1" cap="none" spc="0" dirty="0">
              <a:ln w="12700" cmpd="sng">
                <a:solidFill>
                  <a:srgbClr val="001CAE"/>
                </a:solidFill>
                <a:prstDash val="solid"/>
              </a:ln>
              <a:solidFill>
                <a:srgbClr val="FEEA06"/>
              </a:solidFill>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pic>
        <p:nvPicPr>
          <p:cNvPr id="2" name="Imagem 1">
            <a:extLst>
              <a:ext uri="{FF2B5EF4-FFF2-40B4-BE49-F238E27FC236}">
                <a16:creationId xmlns:a16="http://schemas.microsoft.com/office/drawing/2014/main" id="{814DD64C-4B3D-47FE-A325-A434B8FE0AA0}"/>
              </a:ext>
            </a:extLst>
          </p:cNvPr>
          <p:cNvPicPr>
            <a:picLocks noChangeAspect="1"/>
          </p:cNvPicPr>
          <p:nvPr/>
        </p:nvPicPr>
        <p:blipFill rotWithShape="1">
          <a:blip r:embed="rId3"/>
          <a:srcRect l="55682" t="37440" r="36932" b="45048"/>
          <a:stretch/>
        </p:blipFill>
        <p:spPr>
          <a:xfrm>
            <a:off x="3035682" y="2308325"/>
            <a:ext cx="1674688" cy="2232173"/>
          </a:xfrm>
          <a:prstGeom prst="rect">
            <a:avLst/>
          </a:prstGeom>
          <a:ln>
            <a:noFill/>
          </a:ln>
          <a:effectLst>
            <a:softEdge rad="112500"/>
          </a:effectLst>
        </p:spPr>
      </p:pic>
      <p:pic>
        <p:nvPicPr>
          <p:cNvPr id="3" name="Imagem 2">
            <a:extLst>
              <a:ext uri="{FF2B5EF4-FFF2-40B4-BE49-F238E27FC236}">
                <a16:creationId xmlns:a16="http://schemas.microsoft.com/office/drawing/2014/main" id="{DDCE5356-668D-4ABD-998C-9553AB69E86A}"/>
              </a:ext>
            </a:extLst>
          </p:cNvPr>
          <p:cNvPicPr>
            <a:picLocks noChangeAspect="1"/>
          </p:cNvPicPr>
          <p:nvPr/>
        </p:nvPicPr>
        <p:blipFill rotWithShape="1">
          <a:blip r:embed="rId4"/>
          <a:srcRect l="28982" t="36497" r="57282" b="26558"/>
          <a:stretch/>
        </p:blipFill>
        <p:spPr>
          <a:xfrm>
            <a:off x="7398771" y="2308325"/>
            <a:ext cx="1674688" cy="2232172"/>
          </a:xfrm>
          <a:prstGeom prst="rect">
            <a:avLst/>
          </a:prstGeom>
          <a:ln>
            <a:noFill/>
          </a:ln>
          <a:effectLst>
            <a:softEdge rad="112500"/>
          </a:effectLst>
        </p:spPr>
      </p:pic>
      <p:sp>
        <p:nvSpPr>
          <p:cNvPr id="10" name="CaixaDeTexto 9">
            <a:extLst>
              <a:ext uri="{FF2B5EF4-FFF2-40B4-BE49-F238E27FC236}">
                <a16:creationId xmlns:a16="http://schemas.microsoft.com/office/drawing/2014/main" id="{5BE7DBFD-8BC8-46B0-B018-43124FBE3DFA}"/>
              </a:ext>
            </a:extLst>
          </p:cNvPr>
          <p:cNvSpPr txBox="1"/>
          <p:nvPr/>
        </p:nvSpPr>
        <p:spPr>
          <a:xfrm>
            <a:off x="184741" y="1165613"/>
            <a:ext cx="3067878" cy="707886"/>
          </a:xfrm>
          <a:prstGeom prst="rect">
            <a:avLst/>
          </a:prstGeom>
          <a:noFill/>
        </p:spPr>
        <p:txBody>
          <a:bodyPr wrap="square">
            <a:spAutoFit/>
          </a:bodyPr>
          <a:lstStyle/>
          <a:p>
            <a:pPr algn="ctr"/>
            <a:r>
              <a:rPr lang="pt-BR" sz="4000" b="1" dirty="0">
                <a:ln w="12700" cmpd="sng">
                  <a:solidFill>
                    <a:srgbClr val="001CAE"/>
                  </a:solidFill>
                  <a:prstDash val="solid"/>
                </a:ln>
                <a:solidFill>
                  <a:srgbClr val="FEEA06"/>
                </a:solidFill>
                <a:latin typeface="Arial Narrow" panose="020B0606020202030204" pitchFamily="34" charset="0"/>
              </a:rPr>
              <a:t>Réalisé par</a:t>
            </a:r>
          </a:p>
        </p:txBody>
      </p:sp>
      <p:sp>
        <p:nvSpPr>
          <p:cNvPr id="12" name="Retângulo 11">
            <a:extLst>
              <a:ext uri="{FF2B5EF4-FFF2-40B4-BE49-F238E27FC236}">
                <a16:creationId xmlns:a16="http://schemas.microsoft.com/office/drawing/2014/main" id="{9E5DBE3A-A39A-400F-ACC8-1E396415EAE6}"/>
              </a:ext>
            </a:extLst>
          </p:cNvPr>
          <p:cNvSpPr/>
          <p:nvPr/>
        </p:nvSpPr>
        <p:spPr>
          <a:xfrm>
            <a:off x="6561837" y="4540498"/>
            <a:ext cx="3296095" cy="646331"/>
          </a:xfrm>
          <a:prstGeom prst="rect">
            <a:avLst/>
          </a:prstGeom>
          <a:noFill/>
        </p:spPr>
        <p:txBody>
          <a:bodyPr wrap="none" lIns="91440" tIns="45720" rIns="91440" bIns="45720">
            <a:spAutoFit/>
          </a:bodyPr>
          <a:lstStyle/>
          <a:p>
            <a:pPr algn="ctr"/>
            <a:r>
              <a:rPr lang="pt-BR" sz="3600" b="1" dirty="0">
                <a:ln w="12700" cmpd="sng">
                  <a:solidFill>
                    <a:srgbClr val="001CAE"/>
                  </a:solidFill>
                  <a:prstDash val="solid"/>
                </a:ln>
                <a:solidFill>
                  <a:srgbClr val="FEEA06"/>
                </a:solidFill>
                <a:latin typeface="Arial Narrow" panose="020B0606020202030204" pitchFamily="34" charset="0"/>
              </a:rPr>
              <a:t>Xavier </a:t>
            </a:r>
            <a:r>
              <a:rPr lang="pt-BR" sz="3600" b="1" dirty="0" err="1">
                <a:ln w="12700" cmpd="sng">
                  <a:solidFill>
                    <a:srgbClr val="001CAE"/>
                  </a:solidFill>
                  <a:prstDash val="solid"/>
                </a:ln>
                <a:solidFill>
                  <a:srgbClr val="FEEA06"/>
                </a:solidFill>
                <a:latin typeface="Arial Narrow" panose="020B0606020202030204" pitchFamily="34" charset="0"/>
              </a:rPr>
              <a:t>Boulanger</a:t>
            </a:r>
            <a:endParaRPr lang="pt-BR" sz="3600" b="1" cap="none" spc="0" dirty="0">
              <a:ln w="12700" cmpd="sng">
                <a:solidFill>
                  <a:srgbClr val="001CAE"/>
                </a:solidFill>
                <a:prstDash val="solid"/>
              </a:ln>
              <a:solidFill>
                <a:srgbClr val="FEEA06"/>
              </a:solidFill>
              <a:effectLst/>
              <a:latin typeface="Arial Narrow" panose="020B0606020202030204" pitchFamily="34" charset="0"/>
            </a:endParaRPr>
          </a:p>
        </p:txBody>
      </p:sp>
      <p:sp>
        <p:nvSpPr>
          <p:cNvPr id="14" name="Retângulo 13">
            <a:extLst>
              <a:ext uri="{FF2B5EF4-FFF2-40B4-BE49-F238E27FC236}">
                <a16:creationId xmlns:a16="http://schemas.microsoft.com/office/drawing/2014/main" id="{82FAB7A7-175F-429E-88F9-68A0BF024538}"/>
              </a:ext>
            </a:extLst>
          </p:cNvPr>
          <p:cNvSpPr/>
          <p:nvPr/>
        </p:nvSpPr>
        <p:spPr>
          <a:xfrm>
            <a:off x="6456457" y="5186829"/>
            <a:ext cx="3506858" cy="461665"/>
          </a:xfrm>
          <a:prstGeom prst="rect">
            <a:avLst/>
          </a:prstGeom>
          <a:noFill/>
        </p:spPr>
        <p:txBody>
          <a:bodyPr wrap="none" lIns="91440" tIns="45720" rIns="91440" bIns="45720">
            <a:spAutoFit/>
          </a:bodyPr>
          <a:lstStyle/>
          <a:p>
            <a:pPr algn="ctr"/>
            <a:r>
              <a:rPr lang="pt-BR" sz="2400" b="1" cap="none" spc="0" dirty="0">
                <a:ln w="12700" cmpd="sng">
                  <a:solidFill>
                    <a:srgbClr val="001CAE"/>
                  </a:solidFill>
                  <a:prstDash val="solid"/>
                </a:ln>
                <a:solidFill>
                  <a:srgbClr val="FEEA06"/>
                </a:solidFill>
                <a:effectLst/>
                <a:latin typeface="Arial Narrow" panose="020B0606020202030204" pitchFamily="34" charset="0"/>
              </a:rPr>
              <a:t>Directeur Technique adjoint</a:t>
            </a:r>
          </a:p>
        </p:txBody>
      </p:sp>
    </p:spTree>
    <p:extLst>
      <p:ext uri="{BB962C8B-B14F-4D97-AF65-F5344CB8AC3E}">
        <p14:creationId xmlns:p14="http://schemas.microsoft.com/office/powerpoint/2010/main" val="135761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55809F77-72EF-40BF-A504-6028382F1C2D}"/>
              </a:ext>
            </a:extLst>
          </p:cNvPr>
          <p:cNvSpPr/>
          <p:nvPr/>
        </p:nvSpPr>
        <p:spPr>
          <a:xfrm>
            <a:off x="105958" y="5353216"/>
            <a:ext cx="7637284" cy="1015663"/>
          </a:xfrm>
          <a:prstGeom prst="rect">
            <a:avLst/>
          </a:prstGeom>
          <a:noFill/>
        </p:spPr>
        <p:txBody>
          <a:bodyPr wrap="none" lIns="91440" tIns="45720" rIns="91440" bIns="45720">
            <a:spAutoFit/>
          </a:bodyPr>
          <a:lstStyle/>
          <a:p>
            <a:pPr algn="ctr"/>
            <a:r>
              <a:rPr lang="pt-BR" sz="6000" b="1" cap="none" spc="0" dirty="0">
                <a:ln w="12700" cmpd="sng">
                  <a:solidFill>
                    <a:srgbClr val="001CAE"/>
                  </a:solidFill>
                  <a:prstDash val="solid"/>
                </a:ln>
                <a:solidFill>
                  <a:srgbClr val="FFEA07"/>
                </a:solidFill>
                <a:effectLst/>
                <a:latin typeface="Arial Narrow" panose="020B0606020202030204" pitchFamily="34" charset="0"/>
              </a:rPr>
              <a:t>PARCOURS DU JOUEUR</a:t>
            </a:r>
          </a:p>
        </p:txBody>
      </p:sp>
      <p:pic>
        <p:nvPicPr>
          <p:cNvPr id="3" name="Imagem 2" descr="Uma imagem contendo grama, ao ar livre, pessoa, campo&#10;&#10;Descrição gerada automaticamente">
            <a:extLst>
              <a:ext uri="{FF2B5EF4-FFF2-40B4-BE49-F238E27FC236}">
                <a16:creationId xmlns:a16="http://schemas.microsoft.com/office/drawing/2014/main" id="{9F1D43B5-FF6D-49C9-8A98-08F7A593A5D3}"/>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237" y="1735615"/>
            <a:ext cx="6342217" cy="3848433"/>
          </a:xfrm>
          <a:prstGeom prst="ellipse">
            <a:avLst/>
          </a:prstGeom>
          <a:ln>
            <a:noFill/>
          </a:ln>
          <a:effectLst>
            <a:softEdge rad="112500"/>
          </a:effectLst>
        </p:spPr>
      </p:pic>
      <p:sp>
        <p:nvSpPr>
          <p:cNvPr id="11" name="Retângulo 10">
            <a:extLst>
              <a:ext uri="{FF2B5EF4-FFF2-40B4-BE49-F238E27FC236}">
                <a16:creationId xmlns:a16="http://schemas.microsoft.com/office/drawing/2014/main" id="{02865E3D-D574-45C8-AA03-C4F2C79F55EF}"/>
              </a:ext>
            </a:extLst>
          </p:cNvPr>
          <p:cNvSpPr/>
          <p:nvPr/>
        </p:nvSpPr>
        <p:spPr>
          <a:xfrm>
            <a:off x="1065387" y="6165501"/>
            <a:ext cx="5718425"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AU CLUB DE SOCCER DE LA VALÉE-DE-L’OR</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1">
            <a:extLst>
              <a:ext uri="{FF2B5EF4-FFF2-40B4-BE49-F238E27FC236}">
                <a16:creationId xmlns:a16="http://schemas.microsoft.com/office/drawing/2014/main" id="{444A48D7-2A82-4837-8708-35A6FE4892B0}"/>
              </a:ext>
            </a:extLst>
          </p:cNvPr>
          <p:cNvSpPr/>
          <p:nvPr/>
        </p:nvSpPr>
        <p:spPr>
          <a:xfrm>
            <a:off x="5037259" y="636975"/>
            <a:ext cx="5073633" cy="267765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400" b="1" cap="none" spc="0" dirty="0">
                <a:ln/>
                <a:solidFill>
                  <a:schemeClr val="accent4"/>
                </a:solidFill>
                <a:effectLst/>
              </a:rPr>
              <a:t>Plan de la présentation</a:t>
            </a:r>
          </a:p>
          <a:p>
            <a:pPr marL="342900" indent="-342900">
              <a:buFont typeface="Arial" panose="020B0604020202020204" pitchFamily="34" charset="0"/>
              <a:buChar char="•"/>
            </a:pPr>
            <a:r>
              <a:rPr lang="fr-FR" sz="1600" b="1" dirty="0">
                <a:ln/>
                <a:solidFill>
                  <a:schemeClr val="accent4"/>
                </a:solidFill>
              </a:rPr>
              <a:t>Les différents programmes et le parcours du joueur à </a:t>
            </a:r>
          </a:p>
          <a:p>
            <a:r>
              <a:rPr lang="fr-FR" sz="1600" b="1" dirty="0">
                <a:ln/>
                <a:solidFill>
                  <a:schemeClr val="accent4"/>
                </a:solidFill>
              </a:rPr>
              <a:t>        travers ceux-ci</a:t>
            </a:r>
          </a:p>
          <a:p>
            <a:pPr marL="342900" indent="-342900">
              <a:buFont typeface="Arial" panose="020B0604020202020204" pitchFamily="34" charset="0"/>
              <a:buChar char="•"/>
            </a:pPr>
            <a:r>
              <a:rPr lang="fr-FR" sz="1600" b="1" dirty="0">
                <a:ln/>
                <a:solidFill>
                  <a:schemeClr val="accent4"/>
                </a:solidFill>
              </a:rPr>
              <a:t>Les CDC</a:t>
            </a:r>
          </a:p>
          <a:p>
            <a:pPr marL="342900" indent="-342900">
              <a:buFont typeface="Arial" panose="020B0604020202020204" pitchFamily="34" charset="0"/>
              <a:buChar char="•"/>
            </a:pPr>
            <a:r>
              <a:rPr lang="fr-FR" sz="1600" b="1" dirty="0">
                <a:ln/>
                <a:solidFill>
                  <a:schemeClr val="accent4"/>
                </a:solidFill>
              </a:rPr>
              <a:t>Le volet récréatif</a:t>
            </a:r>
          </a:p>
          <a:p>
            <a:pPr marL="342900" indent="-342900">
              <a:buFont typeface="Arial" panose="020B0604020202020204" pitchFamily="34" charset="0"/>
              <a:buChar char="•"/>
            </a:pPr>
            <a:r>
              <a:rPr lang="fr-FR" sz="1600" b="1" dirty="0">
                <a:ln/>
                <a:solidFill>
                  <a:schemeClr val="accent4"/>
                </a:solidFill>
              </a:rPr>
              <a:t>Le volet élite</a:t>
            </a:r>
          </a:p>
          <a:p>
            <a:pPr marL="342900" indent="-342900">
              <a:buFont typeface="Arial" panose="020B0604020202020204" pitchFamily="34" charset="0"/>
              <a:buChar char="•"/>
            </a:pPr>
            <a:r>
              <a:rPr lang="fr-FR" sz="1600" b="1" dirty="0">
                <a:ln/>
                <a:solidFill>
                  <a:schemeClr val="accent4"/>
                </a:solidFill>
              </a:rPr>
              <a:t>Le volet excellence</a:t>
            </a:r>
          </a:p>
          <a:p>
            <a:pPr marL="342900" indent="-342900">
              <a:buFont typeface="Arial" panose="020B0604020202020204" pitchFamily="34" charset="0"/>
              <a:buChar char="•"/>
            </a:pPr>
            <a:r>
              <a:rPr lang="fr-FR" sz="1600" b="1" dirty="0">
                <a:ln/>
                <a:solidFill>
                  <a:schemeClr val="accent4"/>
                </a:solidFill>
              </a:rPr>
              <a:t>L’encadrement des joueurs</a:t>
            </a:r>
          </a:p>
          <a:p>
            <a:pPr marL="342900" indent="-342900">
              <a:buFont typeface="Arial" panose="020B0604020202020204" pitchFamily="34" charset="0"/>
              <a:buChar char="•"/>
            </a:pPr>
            <a:r>
              <a:rPr lang="fr-FR" sz="1600" b="1" cap="none" spc="0" dirty="0">
                <a:ln/>
                <a:solidFill>
                  <a:schemeClr val="accent4"/>
                </a:solidFill>
                <a:effectLst/>
              </a:rPr>
              <a:t>Le plan d’action pour l’accompagnement du joueur</a:t>
            </a:r>
          </a:p>
          <a:p>
            <a:pPr marL="342900" indent="-342900">
              <a:buFont typeface="Arial" panose="020B0604020202020204" pitchFamily="34" charset="0"/>
              <a:buChar char="•"/>
            </a:pPr>
            <a:r>
              <a:rPr lang="fr-FR" sz="1600" b="1" dirty="0">
                <a:ln/>
                <a:solidFill>
                  <a:schemeClr val="accent4"/>
                </a:solidFill>
              </a:rPr>
              <a:t>Les stratégies de recrutement et rétention        </a:t>
            </a:r>
          </a:p>
        </p:txBody>
      </p:sp>
    </p:spTree>
    <p:extLst>
      <p:ext uri="{BB962C8B-B14F-4D97-AF65-F5344CB8AC3E}">
        <p14:creationId xmlns:p14="http://schemas.microsoft.com/office/powerpoint/2010/main" val="427139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7" name="Retângulo 6">
            <a:extLst>
              <a:ext uri="{FF2B5EF4-FFF2-40B4-BE49-F238E27FC236}">
                <a16:creationId xmlns:a16="http://schemas.microsoft.com/office/drawing/2014/main" id="{D7261711-0D85-4BF6-A6A6-A2F910E930F2}"/>
              </a:ext>
            </a:extLst>
          </p:cNvPr>
          <p:cNvSpPr/>
          <p:nvPr/>
        </p:nvSpPr>
        <p:spPr>
          <a:xfrm>
            <a:off x="7336183" y="5750004"/>
            <a:ext cx="4855817" cy="646331"/>
          </a:xfrm>
          <a:prstGeom prst="rect">
            <a:avLst/>
          </a:prstGeom>
          <a:noFill/>
        </p:spPr>
        <p:txBody>
          <a:bodyPr wrap="none" lIns="91440" tIns="45720" rIns="91440" bIns="45720">
            <a:spAutoFit/>
          </a:bodyPr>
          <a:lstStyle/>
          <a:p>
            <a:pPr algn="ctr"/>
            <a:r>
              <a:rPr lang="pt-BR" sz="3600" b="1" cap="none" spc="0" dirty="0">
                <a:ln w="12700" cmpd="sng">
                  <a:solidFill>
                    <a:srgbClr val="001CAE"/>
                  </a:solidFill>
                  <a:prstDash val="solid"/>
                </a:ln>
                <a:solidFill>
                  <a:srgbClr val="FEEA06"/>
                </a:solidFill>
                <a:effectLst/>
                <a:latin typeface="Arial Narrow" panose="020B0606020202030204" pitchFamily="34" charset="0"/>
              </a:rPr>
              <a:t>PROGRAMMES OFFERTS</a:t>
            </a: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622F084B-E688-4437-80C6-597578E5E730}"/>
              </a:ext>
            </a:extLst>
          </p:cNvPr>
          <p:cNvSpPr/>
          <p:nvPr/>
        </p:nvSpPr>
        <p:spPr>
          <a:xfrm>
            <a:off x="8690720" y="6391870"/>
            <a:ext cx="3501280"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latin typeface="Arial Narrow" panose="020B0606020202030204" pitchFamily="34" charset="0"/>
              </a:rPr>
              <a:t>NIVEAUX DE U-4 À SÉNIOR</a:t>
            </a:r>
            <a:endParaRPr lang="pt-BR" sz="2400" b="1" cap="none" spc="0" dirty="0">
              <a:ln w="12700" cmpd="sng">
                <a:solidFill>
                  <a:srgbClr val="001CAE"/>
                </a:solidFill>
                <a:prstDash val="solid"/>
              </a:ln>
              <a:solidFill>
                <a:srgbClr val="FEEA06"/>
              </a:solidFill>
              <a:effectLst/>
              <a:latin typeface="Arial Narrow" panose="020B0606020202030204" pitchFamily="34" charset="0"/>
            </a:endParaRPr>
          </a:p>
        </p:txBody>
      </p:sp>
      <p:pic>
        <p:nvPicPr>
          <p:cNvPr id="12" name="Imagem 11" descr="Pessoas jogando futebol no campo&#10;&#10;Descrição gerada automaticamente">
            <a:extLst>
              <a:ext uri="{FF2B5EF4-FFF2-40B4-BE49-F238E27FC236}">
                <a16:creationId xmlns:a16="http://schemas.microsoft.com/office/drawing/2014/main" id="{71D4047B-AF50-4028-A009-36E7CAD0A1E0}"/>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743677" y="2716622"/>
            <a:ext cx="5448323" cy="2849192"/>
          </a:xfrm>
          <a:prstGeom prst="ellipse">
            <a:avLst/>
          </a:prstGeom>
          <a:ln>
            <a:noFill/>
          </a:ln>
          <a:effectLst>
            <a:softEdge rad="112500"/>
          </a:effectLst>
        </p:spPr>
      </p:pic>
      <p:sp>
        <p:nvSpPr>
          <p:cNvPr id="13" name="Retângulo 12">
            <a:extLst>
              <a:ext uri="{FF2B5EF4-FFF2-40B4-BE49-F238E27FC236}">
                <a16:creationId xmlns:a16="http://schemas.microsoft.com/office/drawing/2014/main" id="{59E6915B-F118-47AD-B243-012BAE25AA2F}"/>
              </a:ext>
            </a:extLst>
          </p:cNvPr>
          <p:cNvSpPr/>
          <p:nvPr/>
        </p:nvSpPr>
        <p:spPr>
          <a:xfrm>
            <a:off x="88874" y="1118443"/>
            <a:ext cx="6144503" cy="830997"/>
          </a:xfrm>
          <a:prstGeom prst="rect">
            <a:avLst/>
          </a:prstGeom>
          <a:noFill/>
        </p:spPr>
        <p:txBody>
          <a:bodyPr wrap="none" lIns="91440" tIns="45720" rIns="91440" bIns="45720">
            <a:spAutoFit/>
          </a:bodyPr>
          <a:lstStyle/>
          <a:p>
            <a:pPr algn="ctr"/>
            <a:r>
              <a:rPr lang="pt-BR" sz="4800" b="1" cap="none" spc="0" dirty="0">
                <a:ln w="12700" cmpd="sng">
                  <a:solidFill>
                    <a:srgbClr val="001CAE"/>
                  </a:solidFill>
                  <a:prstDash val="solid"/>
                </a:ln>
                <a:solidFill>
                  <a:srgbClr val="FFEA07"/>
                </a:solidFill>
                <a:effectLst/>
                <a:latin typeface="Arial Narrow" panose="020B0606020202030204" pitchFamily="34" charset="0"/>
              </a:rPr>
              <a:t>PARCOURS DU JOUEUR</a:t>
            </a:r>
          </a:p>
        </p:txBody>
      </p:sp>
      <p:graphicFrame>
        <p:nvGraphicFramePr>
          <p:cNvPr id="8" name="Diagramme 7">
            <a:extLst>
              <a:ext uri="{FF2B5EF4-FFF2-40B4-BE49-F238E27FC236}">
                <a16:creationId xmlns:a16="http://schemas.microsoft.com/office/drawing/2014/main" id="{500B3DF7-0915-4E96-BE6A-A65059D313DD}"/>
              </a:ext>
            </a:extLst>
          </p:cNvPr>
          <p:cNvGraphicFramePr/>
          <p:nvPr>
            <p:extLst>
              <p:ext uri="{D42A27DB-BD31-4B8C-83A1-F6EECF244321}">
                <p14:modId xmlns:p14="http://schemas.microsoft.com/office/powerpoint/2010/main" val="2878686056"/>
              </p:ext>
            </p:extLst>
          </p:nvPr>
        </p:nvGraphicFramePr>
        <p:xfrm>
          <a:off x="286517" y="1895539"/>
          <a:ext cx="10913998" cy="4647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Connecteur droit avec flèche 15">
            <a:extLst>
              <a:ext uri="{FF2B5EF4-FFF2-40B4-BE49-F238E27FC236}">
                <a16:creationId xmlns:a16="http://schemas.microsoft.com/office/drawing/2014/main" id="{DC54DD3A-61CA-4D19-9796-007410293B0D}"/>
              </a:ext>
            </a:extLst>
          </p:cNvPr>
          <p:cNvCxnSpPr>
            <a:cxnSpLocks/>
          </p:cNvCxnSpPr>
          <p:nvPr/>
        </p:nvCxnSpPr>
        <p:spPr>
          <a:xfrm flipV="1">
            <a:off x="1259840" y="4572000"/>
            <a:ext cx="9940675" cy="181987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F10D11F-6608-4652-A47F-060EA19EFD1A}"/>
              </a:ext>
            </a:extLst>
          </p:cNvPr>
          <p:cNvSpPr/>
          <p:nvPr/>
        </p:nvSpPr>
        <p:spPr>
          <a:xfrm rot="20925677">
            <a:off x="5332211" y="5673254"/>
            <a:ext cx="1410899" cy="923330"/>
          </a:xfrm>
          <a:prstGeom prst="rect">
            <a:avLst/>
          </a:prstGeom>
          <a:noFill/>
        </p:spPr>
        <p:txBody>
          <a:bodyPr wrap="none" lIns="91440" tIns="45720" rIns="91440" bIns="45720">
            <a:spAutoFit/>
          </a:bodyPr>
          <a:lstStyle/>
          <a:p>
            <a:pPr algn="ctr"/>
            <a:r>
              <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DLTJ</a:t>
            </a:r>
          </a:p>
        </p:txBody>
      </p:sp>
    </p:spTree>
    <p:extLst>
      <p:ext uri="{BB962C8B-B14F-4D97-AF65-F5344CB8AC3E}">
        <p14:creationId xmlns:p14="http://schemas.microsoft.com/office/powerpoint/2010/main" val="120392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622F084B-E688-4437-80C6-597578E5E730}"/>
              </a:ext>
            </a:extLst>
          </p:cNvPr>
          <p:cNvSpPr/>
          <p:nvPr/>
        </p:nvSpPr>
        <p:spPr>
          <a:xfrm>
            <a:off x="5523772" y="6345873"/>
            <a:ext cx="6277681"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F0000"/>
                </a:solidFill>
                <a:latin typeface="Arial Narrow" panose="020B0606020202030204" pitchFamily="34" charset="0"/>
              </a:rPr>
              <a:t>On ne perd jamais, soit on gagne, soit on apprend!</a:t>
            </a:r>
            <a:endParaRPr lang="pt-BR" sz="2400" b="1" cap="none" spc="0" dirty="0">
              <a:ln w="12700" cmpd="sng">
                <a:solidFill>
                  <a:srgbClr val="001CAE"/>
                </a:solidFill>
                <a:prstDash val="solid"/>
              </a:ln>
              <a:solidFill>
                <a:srgbClr val="FF0000"/>
              </a:solidFill>
              <a:effectLst/>
              <a:latin typeface="Arial Narrow" panose="020B0606020202030204" pitchFamily="34" charset="0"/>
            </a:endParaRPr>
          </a:p>
        </p:txBody>
      </p:sp>
      <p:pic>
        <p:nvPicPr>
          <p:cNvPr id="12" name="Imagem 11">
            <a:extLst>
              <a:ext uri="{FF2B5EF4-FFF2-40B4-BE49-F238E27FC236}">
                <a16:creationId xmlns:a16="http://schemas.microsoft.com/office/drawing/2014/main" id="{71D4047B-AF50-4028-A009-36E7CAD0A1E0}"/>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823062" y="2716504"/>
            <a:ext cx="5364000" cy="2849310"/>
          </a:xfrm>
          <a:prstGeom prst="ellipse">
            <a:avLst/>
          </a:prstGeom>
          <a:ln>
            <a:noFill/>
          </a:ln>
          <a:effectLst>
            <a:softEdge rad="112500"/>
          </a:effectLst>
        </p:spPr>
      </p:pic>
      <p:sp>
        <p:nvSpPr>
          <p:cNvPr id="14" name="Retângulo 13">
            <a:extLst>
              <a:ext uri="{FF2B5EF4-FFF2-40B4-BE49-F238E27FC236}">
                <a16:creationId xmlns:a16="http://schemas.microsoft.com/office/drawing/2014/main" id="{4EEF2762-9E64-4D4E-9740-62B87BAE83EE}"/>
              </a:ext>
            </a:extLst>
          </p:cNvPr>
          <p:cNvSpPr/>
          <p:nvPr/>
        </p:nvSpPr>
        <p:spPr>
          <a:xfrm>
            <a:off x="0" y="826225"/>
            <a:ext cx="8988358" cy="830997"/>
          </a:xfrm>
          <a:prstGeom prst="rect">
            <a:avLst/>
          </a:prstGeom>
          <a:noFill/>
        </p:spPr>
        <p:txBody>
          <a:bodyPr wrap="none" lIns="91440" tIns="45720" rIns="91440" bIns="45720">
            <a:spAutoFit/>
          </a:bodyPr>
          <a:lstStyle/>
          <a:p>
            <a:pPr algn="ctr"/>
            <a:r>
              <a:rPr lang="pt-BR" sz="4800" b="1" cap="none" spc="0" dirty="0">
                <a:ln w="12700" cmpd="sng">
                  <a:solidFill>
                    <a:srgbClr val="001CAE"/>
                  </a:solidFill>
                  <a:prstDash val="solid"/>
                </a:ln>
                <a:solidFill>
                  <a:srgbClr val="FFEA07"/>
                </a:solidFill>
                <a:effectLst/>
                <a:latin typeface="Arial Narrow" panose="020B0606020202030204" pitchFamily="34" charset="0"/>
              </a:rPr>
              <a:t>Le centre de développement de Club</a:t>
            </a:r>
          </a:p>
        </p:txBody>
      </p:sp>
      <p:sp>
        <p:nvSpPr>
          <p:cNvPr id="13" name="Espace réservé du contenu 2">
            <a:extLst>
              <a:ext uri="{FF2B5EF4-FFF2-40B4-BE49-F238E27FC236}">
                <a16:creationId xmlns:a16="http://schemas.microsoft.com/office/drawing/2014/main" id="{B50C70A6-B4F0-462B-908E-24B60DD28D7E}"/>
              </a:ext>
            </a:extLst>
          </p:cNvPr>
          <p:cNvSpPr>
            <a:spLocks noGrp="1"/>
          </p:cNvSpPr>
          <p:nvPr>
            <p:ph idx="1"/>
          </p:nvPr>
        </p:nvSpPr>
        <p:spPr>
          <a:xfrm>
            <a:off x="264054" y="2628159"/>
            <a:ext cx="5259718" cy="4045018"/>
          </a:xfrm>
        </p:spPr>
        <p:txBody>
          <a:bodyPr>
            <a:normAutofit lnSpcReduction="10000"/>
          </a:bodyPr>
          <a:lstStyle/>
          <a:p>
            <a:r>
              <a:rPr lang="fr-CA" sz="1400" b="1" u="sng" dirty="0">
                <a:solidFill>
                  <a:schemeClr val="accent4"/>
                </a:solidFill>
              </a:rPr>
              <a:t>Qualité: </a:t>
            </a:r>
            <a:r>
              <a:rPr lang="fr-CA" sz="1400" dirty="0">
                <a:solidFill>
                  <a:schemeClr val="accent4"/>
                </a:solidFill>
              </a:rPr>
              <a:t>Offrir un encadrement professionnel, qui rencontre tous les critères de soccer Québec et de l’ACS</a:t>
            </a:r>
          </a:p>
          <a:p>
            <a:r>
              <a:rPr lang="fr-CA" sz="1400" b="1" u="sng" dirty="0">
                <a:solidFill>
                  <a:schemeClr val="accent4"/>
                </a:solidFill>
              </a:rPr>
              <a:t>Équité: </a:t>
            </a:r>
            <a:r>
              <a:rPr lang="fr-CA" sz="1400" dirty="0">
                <a:solidFill>
                  <a:schemeClr val="accent4"/>
                </a:solidFill>
              </a:rPr>
              <a:t>Optimiser l’encadrement technique de toutes les catégories d’âge, de manière juste et équitable, peu importe le sexe, le niveau ou l’intérêt du joueur</a:t>
            </a:r>
          </a:p>
          <a:p>
            <a:r>
              <a:rPr lang="fr-CA" sz="1400" b="1" u="sng" dirty="0">
                <a:solidFill>
                  <a:schemeClr val="accent4"/>
                </a:solidFill>
              </a:rPr>
              <a:t>Rigueur: </a:t>
            </a:r>
            <a:r>
              <a:rPr lang="fr-CA" sz="1400" dirty="0">
                <a:solidFill>
                  <a:schemeClr val="accent4"/>
                </a:solidFill>
              </a:rPr>
              <a:t>Formation et supervision des éducateurs pour  harmoniser et standardiser le service offert</a:t>
            </a:r>
          </a:p>
          <a:p>
            <a:r>
              <a:rPr lang="fr-CA" sz="1400" b="1" u="sng" dirty="0">
                <a:solidFill>
                  <a:schemeClr val="accent4"/>
                </a:solidFill>
              </a:rPr>
              <a:t>Inclusion: </a:t>
            </a:r>
            <a:r>
              <a:rPr lang="fr-CA" sz="1400" dirty="0">
                <a:solidFill>
                  <a:schemeClr val="accent4"/>
                </a:solidFill>
              </a:rPr>
              <a:t>Offrir des activités adaptées au niveau de tous et chacun afin que chaque joueur du club puisse s’épanouir en fonction de ses besoins et volontés</a:t>
            </a:r>
          </a:p>
          <a:p>
            <a:r>
              <a:rPr lang="fr-CA" sz="1400" b="1" u="sng" dirty="0">
                <a:solidFill>
                  <a:schemeClr val="accent4"/>
                </a:solidFill>
              </a:rPr>
              <a:t>Développement: </a:t>
            </a:r>
            <a:r>
              <a:rPr lang="fr-CA" sz="1400" dirty="0">
                <a:solidFill>
                  <a:schemeClr val="accent4"/>
                </a:solidFill>
              </a:rPr>
              <a:t>Mettre en place une culture de développement forte axée sur le plaisir de jouer et les bienfaits reliés à la pratique d’activité physique par l’entremise du soccer</a:t>
            </a:r>
          </a:p>
          <a:p>
            <a:r>
              <a:rPr lang="fr-CA" sz="1400" b="1" u="sng" dirty="0">
                <a:solidFill>
                  <a:schemeClr val="accent4"/>
                </a:solidFill>
              </a:rPr>
              <a:t>Dépassement de soi: </a:t>
            </a:r>
            <a:r>
              <a:rPr lang="fr-CA" sz="1400" dirty="0">
                <a:solidFill>
                  <a:schemeClr val="accent4"/>
                </a:solidFill>
              </a:rPr>
              <a:t>Former des citoyens de demain, apte à coopérer en groupe et à prôner des valeurs respectueuses et d’ouverture</a:t>
            </a:r>
          </a:p>
          <a:p>
            <a:r>
              <a:rPr lang="fr-CA" sz="1400" b="1" u="sng" dirty="0">
                <a:solidFill>
                  <a:schemeClr val="accent4"/>
                </a:solidFill>
              </a:rPr>
              <a:t>Sentiment d’appartenance: </a:t>
            </a:r>
            <a:r>
              <a:rPr lang="fr-CA" sz="1400" dirty="0">
                <a:solidFill>
                  <a:schemeClr val="accent4"/>
                </a:solidFill>
              </a:rPr>
              <a:t>Augmenter la rétention des éducateurs (</a:t>
            </a:r>
            <a:r>
              <a:rPr lang="fr-CA" sz="1400" dirty="0" err="1">
                <a:solidFill>
                  <a:schemeClr val="accent4"/>
                </a:solidFill>
              </a:rPr>
              <a:t>trices</a:t>
            </a:r>
            <a:r>
              <a:rPr lang="fr-CA" sz="1400" dirty="0">
                <a:solidFill>
                  <a:schemeClr val="accent4"/>
                </a:solidFill>
              </a:rPr>
              <a:t>) à moyen-long terme</a:t>
            </a:r>
          </a:p>
          <a:p>
            <a:endParaRPr lang="fr-CA" sz="1100" dirty="0"/>
          </a:p>
          <a:p>
            <a:endParaRPr lang="fr-CA" sz="1100" dirty="0"/>
          </a:p>
          <a:p>
            <a:endParaRPr lang="fr-CA" sz="1100" dirty="0"/>
          </a:p>
        </p:txBody>
      </p:sp>
      <p:sp>
        <p:nvSpPr>
          <p:cNvPr id="4" name="Rectangle 3">
            <a:extLst>
              <a:ext uri="{FF2B5EF4-FFF2-40B4-BE49-F238E27FC236}">
                <a16:creationId xmlns:a16="http://schemas.microsoft.com/office/drawing/2014/main" id="{3540EC47-8D44-49A9-8364-F1607715E0E7}"/>
              </a:ext>
            </a:extLst>
          </p:cNvPr>
          <p:cNvSpPr/>
          <p:nvPr/>
        </p:nvSpPr>
        <p:spPr>
          <a:xfrm rot="20314402">
            <a:off x="5702243" y="3679493"/>
            <a:ext cx="6142836" cy="923330"/>
          </a:xfrm>
          <a:prstGeom prst="rect">
            <a:avLst/>
          </a:prstGeom>
          <a:noFill/>
        </p:spPr>
        <p:txBody>
          <a:bodyPr wrap="none" lIns="91440" tIns="45720" rIns="91440" bIns="45720">
            <a:spAutoFit/>
          </a:bodyPr>
          <a:lstStyle/>
          <a:p>
            <a:pPr algn="ctr"/>
            <a:r>
              <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Développer la masse</a:t>
            </a:r>
          </a:p>
        </p:txBody>
      </p:sp>
    </p:spTree>
    <p:extLst>
      <p:ext uri="{BB962C8B-B14F-4D97-AF65-F5344CB8AC3E}">
        <p14:creationId xmlns:p14="http://schemas.microsoft.com/office/powerpoint/2010/main" val="21373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C5450-82F5-4771-AA0B-4562532FF7B6}"/>
              </a:ext>
            </a:extLst>
          </p:cNvPr>
          <p:cNvSpPr>
            <a:spLocks noGrp="1"/>
          </p:cNvSpPr>
          <p:nvPr>
            <p:ph type="title"/>
          </p:nvPr>
        </p:nvSpPr>
        <p:spPr/>
        <p:txBody>
          <a:bodyPr/>
          <a:lstStyle/>
          <a:p>
            <a:r>
              <a:rPr lang="fr-CA" dirty="0">
                <a:solidFill>
                  <a:schemeClr val="accent4"/>
                </a:solidFill>
              </a:rPr>
              <a:t>Le volet récréatif</a:t>
            </a:r>
          </a:p>
        </p:txBody>
      </p:sp>
      <p:sp>
        <p:nvSpPr>
          <p:cNvPr id="3" name="Espace réservé du contenu 2">
            <a:extLst>
              <a:ext uri="{FF2B5EF4-FFF2-40B4-BE49-F238E27FC236}">
                <a16:creationId xmlns:a16="http://schemas.microsoft.com/office/drawing/2014/main" id="{165D774F-68A2-470B-862B-EFC8289AE343}"/>
              </a:ext>
            </a:extLst>
          </p:cNvPr>
          <p:cNvSpPr>
            <a:spLocks noGrp="1"/>
          </p:cNvSpPr>
          <p:nvPr>
            <p:ph idx="1"/>
          </p:nvPr>
        </p:nvSpPr>
        <p:spPr/>
        <p:txBody>
          <a:bodyPr/>
          <a:lstStyle/>
          <a:p>
            <a:pPr lvl="0"/>
            <a:r>
              <a:rPr lang="fr-CA" dirty="0">
                <a:solidFill>
                  <a:schemeClr val="accent4"/>
                </a:solidFill>
              </a:rPr>
              <a:t>Temps de jeu égal pour tous</a:t>
            </a:r>
          </a:p>
          <a:p>
            <a:pPr lvl="0"/>
            <a:r>
              <a:rPr lang="fr-CA" dirty="0">
                <a:solidFill>
                  <a:schemeClr val="accent4"/>
                </a:solidFill>
              </a:rPr>
              <a:t>Rotation au sein des différents postes et positions. Dans la mesure du possible, le joueur peut choisir à laquelle position il joue durant la saison ou durant certains matchs</a:t>
            </a:r>
          </a:p>
          <a:p>
            <a:pPr lvl="0"/>
            <a:r>
              <a:rPr lang="fr-CA" dirty="0">
                <a:solidFill>
                  <a:schemeClr val="accent4"/>
                </a:solidFill>
              </a:rPr>
              <a:t>Entraînement dynamique et ludique axé sur le plaisir de jouer et l’amusement</a:t>
            </a:r>
          </a:p>
          <a:p>
            <a:pPr lvl="0"/>
            <a:r>
              <a:rPr lang="fr-CA" dirty="0">
                <a:solidFill>
                  <a:schemeClr val="accent4"/>
                </a:solidFill>
              </a:rPr>
              <a:t>Le bien-être du joueur et la satisfaction de ses besoins sont au cœur des priorités tout au long de la saison</a:t>
            </a:r>
          </a:p>
          <a:p>
            <a:pPr lvl="0"/>
            <a:r>
              <a:rPr lang="fr-CA" dirty="0">
                <a:solidFill>
                  <a:schemeClr val="accent4"/>
                </a:solidFill>
              </a:rPr>
              <a:t>La performance n’est nullement une variable importante</a:t>
            </a:r>
          </a:p>
          <a:p>
            <a:pPr marL="0" indent="0">
              <a:buNone/>
            </a:pPr>
            <a:endParaRPr lang="fr-CA" dirty="0"/>
          </a:p>
        </p:txBody>
      </p:sp>
    </p:spTree>
    <p:extLst>
      <p:ext uri="{BB962C8B-B14F-4D97-AF65-F5344CB8AC3E}">
        <p14:creationId xmlns:p14="http://schemas.microsoft.com/office/powerpoint/2010/main" val="329109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3D918-F360-412B-9C45-5A636A69871B}"/>
              </a:ext>
            </a:extLst>
          </p:cNvPr>
          <p:cNvSpPr>
            <a:spLocks noGrp="1"/>
          </p:cNvSpPr>
          <p:nvPr>
            <p:ph type="title"/>
          </p:nvPr>
        </p:nvSpPr>
        <p:spPr/>
        <p:txBody>
          <a:bodyPr/>
          <a:lstStyle/>
          <a:p>
            <a:r>
              <a:rPr lang="fr-CA" dirty="0">
                <a:solidFill>
                  <a:schemeClr val="accent4"/>
                </a:solidFill>
              </a:rPr>
              <a:t>Le volet élite (LDIR AA*)</a:t>
            </a:r>
          </a:p>
        </p:txBody>
      </p:sp>
      <p:sp>
        <p:nvSpPr>
          <p:cNvPr id="3" name="Espace réservé du contenu 2">
            <a:extLst>
              <a:ext uri="{FF2B5EF4-FFF2-40B4-BE49-F238E27FC236}">
                <a16:creationId xmlns:a16="http://schemas.microsoft.com/office/drawing/2014/main" id="{84A9F522-F0E7-4DC5-9E7B-8E23045B7012}"/>
              </a:ext>
            </a:extLst>
          </p:cNvPr>
          <p:cNvSpPr>
            <a:spLocks noGrp="1"/>
          </p:cNvSpPr>
          <p:nvPr>
            <p:ph idx="1"/>
          </p:nvPr>
        </p:nvSpPr>
        <p:spPr/>
        <p:txBody>
          <a:bodyPr>
            <a:normAutofit fontScale="77500" lnSpcReduction="20000"/>
          </a:bodyPr>
          <a:lstStyle/>
          <a:p>
            <a:pPr lvl="0"/>
            <a:r>
              <a:rPr lang="fr-CA" dirty="0">
                <a:solidFill>
                  <a:schemeClr val="accent4"/>
                </a:solidFill>
              </a:rPr>
              <a:t>Principe d’équipe première et d’équipe réserve afin de favoriser une saine compétition à l’interne. Sensibilisation de l’athlète vis-à-vis des valeurs de mérite par le travail et l’effort ainsi que celle d’accepter son rôle et ses responsabilités au sein d’un groupe</a:t>
            </a:r>
          </a:p>
          <a:p>
            <a:pPr lvl="0"/>
            <a:r>
              <a:rPr lang="fr-CA" dirty="0">
                <a:solidFill>
                  <a:schemeClr val="accent4"/>
                </a:solidFill>
              </a:rPr>
              <a:t>Préparer les joueurs et joueuses techniquement, tactiquement, mentalement et physiquement vers la poursuite de buts et d’objectifs précis en termes de compétition et de sélection dans une équipe ou un certain niveau</a:t>
            </a:r>
          </a:p>
          <a:p>
            <a:pPr lvl="0"/>
            <a:r>
              <a:rPr lang="fr-CA" dirty="0">
                <a:solidFill>
                  <a:schemeClr val="accent4"/>
                </a:solidFill>
              </a:rPr>
              <a:t>Préparer et accompagner les joueurs vers un parcours élite et d’excellence et leur fournir les outils pour performer dans de tels niveaux de compétition</a:t>
            </a:r>
          </a:p>
          <a:p>
            <a:pPr lvl="0"/>
            <a:r>
              <a:rPr lang="fr-CA" dirty="0">
                <a:solidFill>
                  <a:schemeClr val="accent4"/>
                </a:solidFill>
              </a:rPr>
              <a:t>Reconnaissance des profils de joueurs. Début de la spécialisation en âge U13 vers une spécialisation plus spécifique en âge U18</a:t>
            </a:r>
          </a:p>
          <a:p>
            <a:pPr lvl="0"/>
            <a:r>
              <a:rPr lang="fr-CA" dirty="0">
                <a:solidFill>
                  <a:schemeClr val="accent4"/>
                </a:solidFill>
              </a:rPr>
              <a:t>Temps de jeu égal en fonction des postes dépendamment de l’effort fournit, l’éthique de travail, l’attitude et la compréhension des concepts et principes de jeux. </a:t>
            </a:r>
          </a:p>
          <a:p>
            <a:pPr lvl="0"/>
            <a:r>
              <a:rPr lang="fr-CA" dirty="0">
                <a:solidFill>
                  <a:schemeClr val="accent4"/>
                </a:solidFill>
              </a:rPr>
              <a:t>Les besoins de tous et chacun sont pris en compte en fonction du bien-être de l’équipe et du groupe de travail dans sa progression et vers l’atteinte de ses objectifs</a:t>
            </a:r>
          </a:p>
          <a:p>
            <a:endParaRPr lang="fr-CA" dirty="0"/>
          </a:p>
        </p:txBody>
      </p:sp>
    </p:spTree>
    <p:extLst>
      <p:ext uri="{BB962C8B-B14F-4D97-AF65-F5344CB8AC3E}">
        <p14:creationId xmlns:p14="http://schemas.microsoft.com/office/powerpoint/2010/main" val="31480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EC316-EC7F-4EC2-A4C5-127E3F4FE361}"/>
              </a:ext>
            </a:extLst>
          </p:cNvPr>
          <p:cNvSpPr>
            <a:spLocks noGrp="1"/>
          </p:cNvSpPr>
          <p:nvPr>
            <p:ph type="title"/>
          </p:nvPr>
        </p:nvSpPr>
        <p:spPr/>
        <p:txBody>
          <a:bodyPr/>
          <a:lstStyle/>
          <a:p>
            <a:r>
              <a:rPr lang="fr-CA" dirty="0">
                <a:solidFill>
                  <a:schemeClr val="accent4"/>
                </a:solidFill>
              </a:rPr>
              <a:t>Volet Excellence (Sport-études)</a:t>
            </a:r>
          </a:p>
        </p:txBody>
      </p:sp>
      <p:sp>
        <p:nvSpPr>
          <p:cNvPr id="3" name="Espace réservé du contenu 2">
            <a:extLst>
              <a:ext uri="{FF2B5EF4-FFF2-40B4-BE49-F238E27FC236}">
                <a16:creationId xmlns:a16="http://schemas.microsoft.com/office/drawing/2014/main" id="{2B4C2E94-12C1-499C-8C9D-961C6912461C}"/>
              </a:ext>
            </a:extLst>
          </p:cNvPr>
          <p:cNvSpPr>
            <a:spLocks noGrp="1"/>
          </p:cNvSpPr>
          <p:nvPr>
            <p:ph idx="1"/>
          </p:nvPr>
        </p:nvSpPr>
        <p:spPr/>
        <p:txBody>
          <a:bodyPr>
            <a:normAutofit fontScale="85000" lnSpcReduction="20000"/>
          </a:bodyPr>
          <a:lstStyle/>
          <a:p>
            <a:pPr lvl="0"/>
            <a:r>
              <a:rPr lang="fr-CA" dirty="0">
                <a:solidFill>
                  <a:schemeClr val="accent4"/>
                </a:solidFill>
              </a:rPr>
              <a:t>Horaire de cours ajusté en fonction de l’horaire d’entraînement. Début de l’entraînement à 7h le matin, et la période 1 est remplacé par les activités du programme sport-études.</a:t>
            </a:r>
          </a:p>
          <a:p>
            <a:pPr lvl="0"/>
            <a:r>
              <a:rPr lang="fr-CA" dirty="0">
                <a:solidFill>
                  <a:schemeClr val="accent4"/>
                </a:solidFill>
              </a:rPr>
              <a:t>Admission à partir de secondaire 1, et s’adresse aux athlètes ayant un profil de compétitif (Évoluant au plus haut niveau de sa région), et possédant des caractéristiques auto-disciplinaire et faire preuve d’une certaine maturité.</a:t>
            </a:r>
          </a:p>
          <a:p>
            <a:pPr lvl="0"/>
            <a:r>
              <a:rPr lang="fr-CA" dirty="0">
                <a:solidFill>
                  <a:schemeClr val="accent4"/>
                </a:solidFill>
              </a:rPr>
              <a:t>Encadrement de 3h par jours, 5 jours par semaine, visant à développer l’athlète dans toutes les sphères de développement : Professionnel, Personnel, Social et sportif</a:t>
            </a:r>
          </a:p>
          <a:p>
            <a:pPr lvl="0"/>
            <a:r>
              <a:rPr lang="fr-CA" dirty="0">
                <a:solidFill>
                  <a:schemeClr val="accent4"/>
                </a:solidFill>
              </a:rPr>
              <a:t>Activités variables : Entraînement soccer, entraînement physique, Théorie, Détente musculaire, Yoga, Sports complémentaires et temps libre pour les études (Devoirs et leçons)</a:t>
            </a:r>
          </a:p>
          <a:p>
            <a:pPr lvl="0"/>
            <a:r>
              <a:rPr lang="fr-CA" dirty="0">
                <a:solidFill>
                  <a:schemeClr val="accent4"/>
                </a:solidFill>
              </a:rPr>
              <a:t>Compétitionne dans la ligue excellence sport-études du Québec</a:t>
            </a:r>
          </a:p>
          <a:p>
            <a:pPr lvl="0"/>
            <a:r>
              <a:rPr lang="fr-CA" dirty="0">
                <a:solidFill>
                  <a:schemeClr val="accent4"/>
                </a:solidFill>
              </a:rPr>
              <a:t>Réussite scolaire conditionnelle et prioritaire au développement sportif</a:t>
            </a:r>
          </a:p>
          <a:p>
            <a:endParaRPr lang="fr-CA" dirty="0"/>
          </a:p>
        </p:txBody>
      </p:sp>
    </p:spTree>
    <p:extLst>
      <p:ext uri="{BB962C8B-B14F-4D97-AF65-F5344CB8AC3E}">
        <p14:creationId xmlns:p14="http://schemas.microsoft.com/office/powerpoint/2010/main" val="95561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esenho, placar&#10;&#10;Descrição gerada automaticamente">
            <a:extLst>
              <a:ext uri="{FF2B5EF4-FFF2-40B4-BE49-F238E27FC236}">
                <a16:creationId xmlns:a16="http://schemas.microsoft.com/office/drawing/2014/main" id="{697A0AE4-D228-4CDF-A86B-FAC57EFE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567" y="0"/>
            <a:ext cx="2532433" cy="2532433"/>
          </a:xfrm>
          <a:prstGeom prst="rect">
            <a:avLst/>
          </a:prstGeom>
        </p:spPr>
      </p:pic>
      <p:sp>
        <p:nvSpPr>
          <p:cNvPr id="6" name="Retângulo 5">
            <a:extLst>
              <a:ext uri="{FF2B5EF4-FFF2-40B4-BE49-F238E27FC236}">
                <a16:creationId xmlns:a16="http://schemas.microsoft.com/office/drawing/2014/main" id="{9836FC7C-49A8-4F8D-BF50-2DE543E602E4}"/>
              </a:ext>
            </a:extLst>
          </p:cNvPr>
          <p:cNvSpPr/>
          <p:nvPr/>
        </p:nvSpPr>
        <p:spPr>
          <a:xfrm>
            <a:off x="-30997" y="0"/>
            <a:ext cx="6126997" cy="461665"/>
          </a:xfrm>
          <a:prstGeom prst="rect">
            <a:avLst/>
          </a:prstGeom>
          <a:noFill/>
        </p:spPr>
        <p:txBody>
          <a:bodyPr wrap="none" lIns="91440" tIns="45720" rIns="91440" bIns="45720">
            <a:spAutoFit/>
          </a:bodyPr>
          <a:lstStyle/>
          <a:p>
            <a:pPr algn="ctr"/>
            <a:r>
              <a:rPr lang="pt-BR" sz="2400" b="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PROGRAMME DE RECONAISSANCE DES CLUBS</a:t>
            </a:r>
            <a:endParaRPr lang="pt-BR" sz="2400" b="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9" name="Retângulo 8">
            <a:extLst>
              <a:ext uri="{FF2B5EF4-FFF2-40B4-BE49-F238E27FC236}">
                <a16:creationId xmlns:a16="http://schemas.microsoft.com/office/drawing/2014/main" id="{057F10EC-0E63-4213-A7E4-6832ACE44FD3}"/>
              </a:ext>
            </a:extLst>
          </p:cNvPr>
          <p:cNvSpPr/>
          <p:nvPr/>
        </p:nvSpPr>
        <p:spPr>
          <a:xfrm>
            <a:off x="1718680" y="461665"/>
            <a:ext cx="2627642" cy="461665"/>
          </a:xfrm>
          <a:prstGeom prst="rect">
            <a:avLst/>
          </a:prstGeom>
          <a:noFill/>
        </p:spPr>
        <p:txBody>
          <a:bodyPr wrap="none" lIns="91440" tIns="45720" rIns="91440" bIns="45720">
            <a:spAutoFit/>
          </a:bodyPr>
          <a:lstStyle/>
          <a:p>
            <a:pPr algn="ctr"/>
            <a:r>
              <a:rPr lang="pt-BR" sz="2400" b="1" i="1"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rPr>
              <a:t>NOUS SOMMES UN!</a:t>
            </a:r>
            <a:endParaRPr lang="pt-BR" sz="2400" b="1" i="1" cap="none" spc="0" dirty="0">
              <a:ln w="12700" cmpd="sng">
                <a:solidFill>
                  <a:srgbClr val="001CAE"/>
                </a:solidFill>
                <a:prstDash val="solid"/>
              </a:ln>
              <a:solidFill>
                <a:srgbClr val="FEEA06"/>
              </a:solidFill>
              <a:effectLst>
                <a:outerShdw blurRad="38100" dist="38100" dir="2700000" algn="tl">
                  <a:srgbClr val="000000">
                    <a:alpha val="43137"/>
                  </a:srgbClr>
                </a:outerShdw>
              </a:effectLst>
              <a:latin typeface="Arial Narrow" panose="020B0606020202030204" pitchFamily="34" charset="0"/>
            </a:endParaRPr>
          </a:p>
        </p:txBody>
      </p:sp>
      <p:sp>
        <p:nvSpPr>
          <p:cNvPr id="10" name="Retângulo 9">
            <a:extLst>
              <a:ext uri="{FF2B5EF4-FFF2-40B4-BE49-F238E27FC236}">
                <a16:creationId xmlns:a16="http://schemas.microsoft.com/office/drawing/2014/main" id="{55809F77-72EF-40BF-A504-6028382F1C2D}"/>
              </a:ext>
            </a:extLst>
          </p:cNvPr>
          <p:cNvSpPr/>
          <p:nvPr/>
        </p:nvSpPr>
        <p:spPr>
          <a:xfrm>
            <a:off x="37061" y="912273"/>
            <a:ext cx="9622506" cy="707886"/>
          </a:xfrm>
          <a:prstGeom prst="rect">
            <a:avLst/>
          </a:prstGeom>
          <a:noFill/>
        </p:spPr>
        <p:txBody>
          <a:bodyPr wrap="none" lIns="91440" tIns="45720" rIns="91440" bIns="45720">
            <a:spAutoFit/>
          </a:bodyPr>
          <a:lstStyle/>
          <a:p>
            <a:pPr algn="ctr"/>
            <a:r>
              <a:rPr lang="pt-BR" sz="4000" b="1" dirty="0">
                <a:ln w="12700" cmpd="sng">
                  <a:solidFill>
                    <a:srgbClr val="001CAE"/>
                  </a:solidFill>
                  <a:prstDash val="solid"/>
                </a:ln>
                <a:solidFill>
                  <a:srgbClr val="FFEA07"/>
                </a:solidFill>
                <a:latin typeface="Arial Narrow" panose="020B0606020202030204" pitchFamily="34" charset="0"/>
              </a:rPr>
              <a:t>ÉVALUATION – SUIVI – RÉTROACTION - BILAN</a:t>
            </a:r>
            <a:endParaRPr lang="pt-BR" sz="4000" b="1" cap="none" spc="0" dirty="0">
              <a:ln w="12700" cmpd="sng">
                <a:solidFill>
                  <a:srgbClr val="001CAE"/>
                </a:solidFill>
                <a:prstDash val="solid"/>
              </a:ln>
              <a:solidFill>
                <a:srgbClr val="FFEA07"/>
              </a:solidFill>
              <a:effectLst/>
              <a:latin typeface="Arial Narrow" panose="020B0606020202030204" pitchFamily="34" charset="0"/>
            </a:endParaRPr>
          </a:p>
        </p:txBody>
      </p:sp>
      <p:pic>
        <p:nvPicPr>
          <p:cNvPr id="3" name="Imagem 2">
            <a:extLst>
              <a:ext uri="{FF2B5EF4-FFF2-40B4-BE49-F238E27FC236}">
                <a16:creationId xmlns:a16="http://schemas.microsoft.com/office/drawing/2014/main" id="{9F1D43B5-FF6D-49C9-8A98-08F7A593A5D3}"/>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385484" y="1504783"/>
            <a:ext cx="5783164" cy="3848433"/>
          </a:xfrm>
          <a:prstGeom prst="ellipse">
            <a:avLst/>
          </a:prstGeom>
          <a:ln>
            <a:noFill/>
          </a:ln>
          <a:effectLst>
            <a:softEdge rad="112500"/>
          </a:effectLst>
        </p:spPr>
      </p:pic>
      <p:sp>
        <p:nvSpPr>
          <p:cNvPr id="8" name="Retângulo 13">
            <a:extLst>
              <a:ext uri="{FF2B5EF4-FFF2-40B4-BE49-F238E27FC236}">
                <a16:creationId xmlns:a16="http://schemas.microsoft.com/office/drawing/2014/main" id="{09C2533A-6B62-4D47-BEB3-E1201DFD8BEE}"/>
              </a:ext>
            </a:extLst>
          </p:cNvPr>
          <p:cNvSpPr/>
          <p:nvPr/>
        </p:nvSpPr>
        <p:spPr>
          <a:xfrm>
            <a:off x="6899403" y="2986740"/>
            <a:ext cx="4907113" cy="2985433"/>
          </a:xfrm>
          <a:prstGeom prst="rect">
            <a:avLst/>
          </a:prstGeom>
          <a:noFill/>
        </p:spPr>
        <p:txBody>
          <a:bodyPr wrap="none" lIns="91440" tIns="45720" rIns="91440" bIns="45720">
            <a:spAutoFit/>
          </a:bodyPr>
          <a:lstStyle/>
          <a:p>
            <a:r>
              <a:rPr lang="pt-BR" sz="4800" b="1" cap="none" spc="0" dirty="0">
                <a:ln w="12700" cmpd="sng">
                  <a:solidFill>
                    <a:srgbClr val="001CAE"/>
                  </a:solidFill>
                  <a:prstDash val="solid"/>
                </a:ln>
                <a:solidFill>
                  <a:srgbClr val="FFEA07"/>
                </a:solidFill>
                <a:effectLst/>
                <a:latin typeface="Arial Narrow" panose="020B0606020202030204" pitchFamily="34" charset="0"/>
              </a:rPr>
              <a:t>PLAN D’ACTION</a:t>
            </a:r>
          </a:p>
          <a:p>
            <a:pPr marL="342900" indent="-342900">
              <a:buFontTx/>
              <a:buChar char="-"/>
            </a:pPr>
            <a:r>
              <a:rPr lang="pt-BR" sz="2000" b="1" dirty="0">
                <a:ln w="12700" cmpd="sng">
                  <a:solidFill>
                    <a:srgbClr val="001CAE"/>
                  </a:solidFill>
                  <a:prstDash val="solid"/>
                </a:ln>
                <a:solidFill>
                  <a:srgbClr val="FFEA07"/>
                </a:solidFill>
                <a:latin typeface="Arial Narrow" panose="020B0606020202030204" pitchFamily="34" charset="0"/>
              </a:rPr>
              <a:t>Fiche analytique du joueur</a:t>
            </a:r>
          </a:p>
          <a:p>
            <a:pPr marL="342900" indent="-342900">
              <a:buFontTx/>
              <a:buChar char="-"/>
            </a:pPr>
            <a:r>
              <a:rPr lang="pt-BR" sz="2000" b="1" dirty="0">
                <a:ln w="12700" cmpd="sng">
                  <a:solidFill>
                    <a:srgbClr val="001CAE"/>
                  </a:solidFill>
                  <a:prstDash val="solid"/>
                </a:ln>
                <a:solidFill>
                  <a:srgbClr val="FFEA07"/>
                </a:solidFill>
                <a:latin typeface="Arial Narrow" panose="020B0606020202030204" pitchFamily="34" charset="0"/>
              </a:rPr>
              <a:t>Rencontres individuelles hebdomadaires </a:t>
            </a:r>
          </a:p>
          <a:p>
            <a:r>
              <a:rPr lang="pt-BR" sz="2000" b="1" dirty="0">
                <a:ln w="12700" cmpd="sng">
                  <a:solidFill>
                    <a:srgbClr val="001CAE"/>
                  </a:solidFill>
                  <a:prstDash val="solid"/>
                </a:ln>
                <a:solidFill>
                  <a:srgbClr val="FFEA07"/>
                </a:solidFill>
                <a:latin typeface="Arial Narrow" panose="020B0606020202030204" pitchFamily="34" charset="0"/>
              </a:rPr>
              <a:t>      et mensuelles </a:t>
            </a:r>
          </a:p>
          <a:p>
            <a:pPr marL="342900" indent="-342900">
              <a:buFontTx/>
              <a:buChar char="-"/>
            </a:pPr>
            <a:r>
              <a:rPr lang="pt-BR" sz="2000" b="1" dirty="0">
                <a:ln w="12700" cmpd="sng">
                  <a:solidFill>
                    <a:srgbClr val="001CAE"/>
                  </a:solidFill>
                  <a:prstDash val="solid"/>
                </a:ln>
                <a:solidFill>
                  <a:srgbClr val="FFEA07"/>
                </a:solidFill>
                <a:latin typeface="Arial Narrow" panose="020B0606020202030204" pitchFamily="34" charset="0"/>
              </a:rPr>
              <a:t>Gestion de la charge de travail (S-É vs club)</a:t>
            </a:r>
          </a:p>
          <a:p>
            <a:pPr marL="342900" indent="-342900">
              <a:buFontTx/>
              <a:buChar char="-"/>
            </a:pPr>
            <a:r>
              <a:rPr lang="pt-BR" sz="2000" b="1" dirty="0">
                <a:ln w="12700" cmpd="sng">
                  <a:solidFill>
                    <a:srgbClr val="001CAE"/>
                  </a:solidFill>
                  <a:prstDash val="solid"/>
                </a:ln>
                <a:solidFill>
                  <a:srgbClr val="FFEA07"/>
                </a:solidFill>
                <a:latin typeface="Arial Narrow" panose="020B0606020202030204" pitchFamily="34" charset="0"/>
              </a:rPr>
              <a:t>Staff technique par catégorie</a:t>
            </a:r>
          </a:p>
          <a:p>
            <a:r>
              <a:rPr lang="pt-BR" sz="2000" b="1" dirty="0">
                <a:ln w="12700" cmpd="sng">
                  <a:solidFill>
                    <a:srgbClr val="001CAE"/>
                  </a:solidFill>
                  <a:prstDash val="solid"/>
                </a:ln>
                <a:solidFill>
                  <a:srgbClr val="FFEA07"/>
                </a:solidFill>
                <a:latin typeface="Arial Narrow" panose="020B0606020202030204" pitchFamily="34" charset="0"/>
              </a:rPr>
              <a:t> </a:t>
            </a:r>
          </a:p>
          <a:p>
            <a:pPr marL="342900" indent="-342900">
              <a:buFontTx/>
              <a:buChar char="-"/>
            </a:pPr>
            <a:endParaRPr lang="pt-BR" sz="2000" b="1" cap="none" spc="0" dirty="0">
              <a:ln w="12700" cmpd="sng">
                <a:solidFill>
                  <a:srgbClr val="001CAE"/>
                </a:solidFill>
                <a:prstDash val="solid"/>
              </a:ln>
              <a:solidFill>
                <a:srgbClr val="FFEA07"/>
              </a:solidFill>
              <a:effectLst/>
              <a:latin typeface="Arial Narrow" panose="020B0606020202030204" pitchFamily="34" charset="0"/>
            </a:endParaRPr>
          </a:p>
        </p:txBody>
      </p:sp>
    </p:spTree>
    <p:extLst>
      <p:ext uri="{BB962C8B-B14F-4D97-AF65-F5344CB8AC3E}">
        <p14:creationId xmlns:p14="http://schemas.microsoft.com/office/powerpoint/2010/main" val="278811641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6738</TotalTime>
  <Words>1155</Words>
  <Application>Microsoft Office PowerPoint</Application>
  <PresentationFormat>Widescreen</PresentationFormat>
  <Paragraphs>135</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Arial Narrow</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Le volet récréatif</vt:lpstr>
      <vt:lpstr>Le volet élite (LDIR AA*)</vt:lpstr>
      <vt:lpstr>Volet Excellence (Sport-études)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Fabrizzi Manzoni</dc:creator>
  <cp:lastModifiedBy>Fabrizzi Manzoni</cp:lastModifiedBy>
  <cp:revision>27</cp:revision>
  <dcterms:created xsi:type="dcterms:W3CDTF">2020-04-06T23:10:47Z</dcterms:created>
  <dcterms:modified xsi:type="dcterms:W3CDTF">2021-04-05T14:40:12Z</dcterms:modified>
</cp:coreProperties>
</file>